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1123" r:id="rId3"/>
    <p:sldId id="1360" r:id="rId5"/>
    <p:sldId id="2482" r:id="rId6"/>
    <p:sldId id="2579" r:id="rId7"/>
    <p:sldId id="2552" r:id="rId8"/>
    <p:sldId id="2499" r:id="rId9"/>
    <p:sldId id="2501" r:id="rId10"/>
    <p:sldId id="2610" r:id="rId11"/>
    <p:sldId id="2502" r:id="rId12"/>
    <p:sldId id="2503" r:id="rId13"/>
    <p:sldId id="2509" r:id="rId14"/>
    <p:sldId id="2567" r:id="rId15"/>
    <p:sldId id="2512" r:id="rId16"/>
    <p:sldId id="2568" r:id="rId17"/>
    <p:sldId id="2599" r:id="rId18"/>
    <p:sldId id="2569" r:id="rId19"/>
    <p:sldId id="2513" r:id="rId20"/>
    <p:sldId id="2514" r:id="rId21"/>
    <p:sldId id="2515" r:id="rId22"/>
    <p:sldId id="2505" r:id="rId23"/>
    <p:sldId id="2570" r:id="rId24"/>
    <p:sldId id="2516" r:id="rId25"/>
    <p:sldId id="2580" r:id="rId26"/>
    <p:sldId id="2060" r:id="rId27"/>
    <p:sldId id="285" r:id="rId28"/>
  </p:sldIdLst>
  <p:sldSz cx="12192000" cy="6858000"/>
  <p:notesSz cx="6858000" cy="9144000"/>
  <p:custDataLst>
    <p:tags r:id="rId3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ffice365" initials="O" lastIdx="1" clrIdx="0"/>
  <p:cmAuthor id="2" name="benny.liu" initials="b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FEE85FC-D8BA-430F-960B-850994E0F674}" styleName="{5d05cfbe-12ce-4e85-a5b9-2697565cfbd6}">
    <a:wholeTbl>
      <a:tcTxStyle>
        <a:fontRef idx="none">
          <a:prstClr val="black"/>
        </a:fontRef>
      </a:tcTxStyle>
      <a:tcStyle>
        <a:tcBdr>
          <a:top>
            <a:ln w="12700" cmpd="sng">
              <a:solidFill>
                <a:srgbClr val="585858"/>
              </a:solidFill>
            </a:ln>
          </a:top>
          <a:bottom>
            <a:ln w="12700" cmpd="sng">
              <a:solidFill>
                <a:srgbClr val="585858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EBEBEB"/>
          </a:solidFill>
        </a:fill>
      </a:tcStyle>
    </a:band1H>
    <a:firstRow>
      <a:tcTxStyle>
        <a:fontRef idx="none">
          <a:prstClr val="black"/>
        </a:fontRef>
      </a:tcTxStyle>
      <a:tcStyle>
        <a:tcBdr>
          <a:top>
            <a:ln w="12700" cmpd="sng">
              <a:solidFill>
                <a:srgbClr val="585858"/>
              </a:solidFill>
            </a:ln>
          </a:top>
          <a:bottom>
            <a:ln w="12700" cmpd="sng">
              <a:solidFill>
                <a:srgbClr val="585858"/>
              </a:solidFill>
            </a:ln>
          </a:bottom>
        </a:tcBdr>
        <a:fill>
          <a:solidFill>
            <a:srgbClr val="FFFFFF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23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-288" y="-114"/>
      </p:cViewPr>
      <p:guideLst>
        <p:guide orient="horz" pos="2387"/>
        <p:guide pos="379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gs" Target="tags/tag4.xml"/><Relationship Id="rId32" Type="http://schemas.openxmlformats.org/officeDocument/2006/relationships/commentAuthors" Target="commentAuthors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 dir="r"/>
      </p:transition>
    </mc:Choice>
    <mc:Fallback>
      <p:transition spd="slow">
        <p:wipe dir="r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 dir="r"/>
      </p:transition>
    </mc:Choice>
    <mc:Fallback>
      <p:transition spd="slow">
        <p:wipe dir="r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 dir="r"/>
      </p:transition>
    </mc:Choice>
    <mc:Fallback>
      <p:transition spd="slow">
        <p:wipe dir="r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 dir="r"/>
      </p:transition>
    </mc:Choice>
    <mc:Fallback>
      <p:transition spd="slow">
        <p:wipe dir="r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</p:spPr>
        <p:txBody>
          <a:bodyPr/>
          <a:lstStyle/>
          <a:p>
            <a:fld id="{F8A49F15-36F2-4B08-AEF7-C9DD55C576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</p:spPr>
        <p:txBody>
          <a:bodyPr/>
          <a:lstStyle/>
          <a:p>
            <a:fld id="{1C9ECD8A-AD39-47E1-8D27-35CED39417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 dir="r"/>
      </p:transition>
    </mc:Choice>
    <mc:Fallback>
      <p:transition spd="slow">
        <p:wipe dir="r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 dir="r"/>
      </p:transition>
    </mc:Choice>
    <mc:Fallback>
      <p:transition spd="slow">
        <p:wipe dir="r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>
    <mc:Choice xmlns:p14="http://schemas.microsoft.com/office/powerpoint/2010/main" Requires="p14">
      <p:transition spd="slow" p14:dur="2000">
        <p:wipe dir="r"/>
      </p:transition>
    </mc:Choice>
    <mc:Fallback>
      <p:transition spd="slow">
        <p:wipe dir="r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3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9973538" y="5844177"/>
            <a:ext cx="1693037" cy="400395"/>
            <a:chOff x="9453698" y="5964287"/>
            <a:chExt cx="1693037" cy="400395"/>
          </a:xfrm>
        </p:grpSpPr>
        <p:sp>
          <p:nvSpPr>
            <p:cNvPr id="78" name="Freeform: Shape 60"/>
            <p:cNvSpPr/>
            <p:nvPr/>
          </p:nvSpPr>
          <p:spPr bwMode="auto">
            <a:xfrm>
              <a:off x="9453698" y="5970946"/>
              <a:ext cx="387076" cy="387077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9" name="Freeform: Shape 61"/>
            <p:cNvSpPr/>
            <p:nvPr/>
          </p:nvSpPr>
          <p:spPr bwMode="auto">
            <a:xfrm>
              <a:off x="10746340" y="5964287"/>
              <a:ext cx="400395" cy="400395"/>
            </a:xfrm>
            <a:custGeom>
              <a:avLst/>
              <a:gdLst>
                <a:gd name="T0" fmla="*/ 119 w 236"/>
                <a:gd name="T1" fmla="*/ 123 h 236"/>
                <a:gd name="T2" fmla="*/ 111 w 236"/>
                <a:gd name="T3" fmla="*/ 131 h 236"/>
                <a:gd name="T4" fmla="*/ 115 w 236"/>
                <a:gd name="T5" fmla="*/ 138 h 236"/>
                <a:gd name="T6" fmla="*/ 115 w 236"/>
                <a:gd name="T7" fmla="*/ 150 h 236"/>
                <a:gd name="T8" fmla="*/ 118 w 236"/>
                <a:gd name="T9" fmla="*/ 154 h 236"/>
                <a:gd name="T10" fmla="*/ 119 w 236"/>
                <a:gd name="T11" fmla="*/ 154 h 236"/>
                <a:gd name="T12" fmla="*/ 122 w 236"/>
                <a:gd name="T13" fmla="*/ 150 h 236"/>
                <a:gd name="T14" fmla="*/ 122 w 236"/>
                <a:gd name="T15" fmla="*/ 138 h 236"/>
                <a:gd name="T16" fmla="*/ 126 w 236"/>
                <a:gd name="T17" fmla="*/ 131 h 236"/>
                <a:gd name="T18" fmla="*/ 119 w 236"/>
                <a:gd name="T19" fmla="*/ 123 h 236"/>
                <a:gd name="T20" fmla="*/ 119 w 236"/>
                <a:gd name="T21" fmla="*/ 66 h 236"/>
                <a:gd name="T22" fmla="*/ 100 w 236"/>
                <a:gd name="T23" fmla="*/ 84 h 236"/>
                <a:gd name="T24" fmla="*/ 100 w 236"/>
                <a:gd name="T25" fmla="*/ 102 h 236"/>
                <a:gd name="T26" fmla="*/ 137 w 236"/>
                <a:gd name="T27" fmla="*/ 102 h 236"/>
                <a:gd name="T28" fmla="*/ 137 w 236"/>
                <a:gd name="T29" fmla="*/ 84 h 236"/>
                <a:gd name="T30" fmla="*/ 119 w 236"/>
                <a:gd name="T31" fmla="*/ 66 h 236"/>
                <a:gd name="T32" fmla="*/ 118 w 236"/>
                <a:gd name="T33" fmla="*/ 0 h 236"/>
                <a:gd name="T34" fmla="*/ 0 w 236"/>
                <a:gd name="T35" fmla="*/ 118 h 236"/>
                <a:gd name="T36" fmla="*/ 118 w 236"/>
                <a:gd name="T37" fmla="*/ 236 h 236"/>
                <a:gd name="T38" fmla="*/ 236 w 236"/>
                <a:gd name="T39" fmla="*/ 118 h 236"/>
                <a:gd name="T40" fmla="*/ 118 w 236"/>
                <a:gd name="T41" fmla="*/ 0 h 236"/>
                <a:gd name="T42" fmla="*/ 164 w 236"/>
                <a:gd name="T43" fmla="*/ 161 h 236"/>
                <a:gd name="T44" fmla="*/ 149 w 236"/>
                <a:gd name="T45" fmla="*/ 176 h 236"/>
                <a:gd name="T46" fmla="*/ 88 w 236"/>
                <a:gd name="T47" fmla="*/ 176 h 236"/>
                <a:gd name="T48" fmla="*/ 73 w 236"/>
                <a:gd name="T49" fmla="*/ 161 h 236"/>
                <a:gd name="T50" fmla="*/ 73 w 236"/>
                <a:gd name="T51" fmla="*/ 105 h 236"/>
                <a:gd name="T52" fmla="*/ 76 w 236"/>
                <a:gd name="T53" fmla="*/ 102 h 236"/>
                <a:gd name="T54" fmla="*/ 86 w 236"/>
                <a:gd name="T55" fmla="*/ 102 h 236"/>
                <a:gd name="T56" fmla="*/ 86 w 236"/>
                <a:gd name="T57" fmla="*/ 84 h 236"/>
                <a:gd name="T58" fmla="*/ 118 w 236"/>
                <a:gd name="T59" fmla="*/ 51 h 236"/>
                <a:gd name="T60" fmla="*/ 119 w 236"/>
                <a:gd name="T61" fmla="*/ 51 h 236"/>
                <a:gd name="T62" fmla="*/ 152 w 236"/>
                <a:gd name="T63" fmla="*/ 84 h 236"/>
                <a:gd name="T64" fmla="*/ 152 w 236"/>
                <a:gd name="T65" fmla="*/ 102 h 236"/>
                <a:gd name="T66" fmla="*/ 161 w 236"/>
                <a:gd name="T67" fmla="*/ 102 h 236"/>
                <a:gd name="T68" fmla="*/ 164 w 236"/>
                <a:gd name="T69" fmla="*/ 105 h 236"/>
                <a:gd name="T70" fmla="*/ 164 w 236"/>
                <a:gd name="T71" fmla="*/ 161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6" h="236">
                  <a:moveTo>
                    <a:pt x="119" y="123"/>
                  </a:moveTo>
                  <a:cubicBezTo>
                    <a:pt x="114" y="123"/>
                    <a:pt x="111" y="127"/>
                    <a:pt x="111" y="131"/>
                  </a:cubicBezTo>
                  <a:cubicBezTo>
                    <a:pt x="111" y="134"/>
                    <a:pt x="112" y="136"/>
                    <a:pt x="115" y="138"/>
                  </a:cubicBezTo>
                  <a:cubicBezTo>
                    <a:pt x="115" y="150"/>
                    <a:pt x="115" y="150"/>
                    <a:pt x="115" y="150"/>
                  </a:cubicBezTo>
                  <a:cubicBezTo>
                    <a:pt x="115" y="152"/>
                    <a:pt x="116" y="154"/>
                    <a:pt x="118" y="154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21" y="154"/>
                    <a:pt x="122" y="152"/>
                    <a:pt x="122" y="150"/>
                  </a:cubicBezTo>
                  <a:cubicBezTo>
                    <a:pt x="122" y="138"/>
                    <a:pt x="122" y="138"/>
                    <a:pt x="122" y="138"/>
                  </a:cubicBezTo>
                  <a:cubicBezTo>
                    <a:pt x="125" y="136"/>
                    <a:pt x="126" y="134"/>
                    <a:pt x="126" y="131"/>
                  </a:cubicBezTo>
                  <a:cubicBezTo>
                    <a:pt x="126" y="126"/>
                    <a:pt x="123" y="123"/>
                    <a:pt x="119" y="123"/>
                  </a:cubicBezTo>
                  <a:close/>
                  <a:moveTo>
                    <a:pt x="119" y="66"/>
                  </a:moveTo>
                  <a:cubicBezTo>
                    <a:pt x="108" y="66"/>
                    <a:pt x="100" y="74"/>
                    <a:pt x="100" y="84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137" y="102"/>
                    <a:pt x="137" y="102"/>
                    <a:pt x="137" y="102"/>
                  </a:cubicBezTo>
                  <a:cubicBezTo>
                    <a:pt x="137" y="84"/>
                    <a:pt x="137" y="84"/>
                    <a:pt x="137" y="84"/>
                  </a:cubicBezTo>
                  <a:cubicBezTo>
                    <a:pt x="137" y="74"/>
                    <a:pt x="129" y="66"/>
                    <a:pt x="119" y="66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64" y="161"/>
                  </a:moveTo>
                  <a:cubicBezTo>
                    <a:pt x="164" y="169"/>
                    <a:pt x="157" y="176"/>
                    <a:pt x="149" y="176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80" y="176"/>
                    <a:pt x="73" y="169"/>
                    <a:pt x="73" y="161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3" y="103"/>
                    <a:pt x="74" y="102"/>
                    <a:pt x="76" y="102"/>
                  </a:cubicBezTo>
                  <a:cubicBezTo>
                    <a:pt x="86" y="102"/>
                    <a:pt x="86" y="102"/>
                    <a:pt x="86" y="102"/>
                  </a:cubicBezTo>
                  <a:cubicBezTo>
                    <a:pt x="86" y="84"/>
                    <a:pt x="86" y="84"/>
                    <a:pt x="86" y="84"/>
                  </a:cubicBezTo>
                  <a:cubicBezTo>
                    <a:pt x="86" y="66"/>
                    <a:pt x="100" y="52"/>
                    <a:pt x="118" y="51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37" y="52"/>
                    <a:pt x="152" y="66"/>
                    <a:pt x="152" y="84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63" y="102"/>
                    <a:pt x="164" y="103"/>
                    <a:pt x="164" y="105"/>
                  </a:cubicBezTo>
                  <a:lnTo>
                    <a:pt x="164" y="1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0" name="Freeform: Shape 62"/>
            <p:cNvSpPr/>
            <p:nvPr/>
          </p:nvSpPr>
          <p:spPr bwMode="auto">
            <a:xfrm>
              <a:off x="10093360" y="5964287"/>
              <a:ext cx="400395" cy="400395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sp>
        <p:nvSpPr>
          <p:cNvPr id="84" name="TextBox 22"/>
          <p:cNvSpPr txBox="1">
            <a:spLocks noChangeArrowheads="1"/>
          </p:cNvSpPr>
          <p:nvPr/>
        </p:nvSpPr>
        <p:spPr bwMode="auto">
          <a:xfrm>
            <a:off x="849226" y="6190914"/>
            <a:ext cx="2684492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"/>
              <a:defRPr sz="2400">
                <a:solidFill>
                  <a:schemeClr val="accent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1pPr>
            <a:lvl2pPr marL="742950" indent="-285750" eaLnBrk="0" hangingPunct="0">
              <a:lnSpc>
                <a:spcPct val="130000"/>
              </a:lnSpc>
              <a:spcBef>
                <a:spcPts val="500"/>
              </a:spcBef>
              <a:buFont typeface="Calibri" panose="020F0502020204030204" pitchFamily="34" charset="0"/>
              <a:buChar char=" "/>
              <a:defRPr>
                <a:solidFill>
                  <a:srgbClr val="7F7F7F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7F7F7F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7F7F7F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7F7F7F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7F7F7F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7F7F7F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7F7F7F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7F7F7F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2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上海睿镭智能科技有限公司</a:t>
            </a:r>
            <a:endParaRPr lang="zh-CN" altLang="en-US" sz="12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80341" y="6391990"/>
            <a:ext cx="3831590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Shanghai  Raylaser Intelligent Technology </a:t>
            </a:r>
            <a:r>
              <a:rPr lang="en-US" altLang="zh-CN" sz="1200" b="1" dirty="0" err="1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Co.,Ltd</a:t>
            </a:r>
            <a:r>
              <a:rPr lang="en-US" altLang="zh-CN" sz="1200" b="1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.</a:t>
            </a:r>
            <a:endParaRPr lang="zh-CN" altLang="en-US" sz="1200" b="1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0" y="2131048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>
                <a:latin typeface="微软雅黑" panose="020B0503020204020204" pitchFamily="34" charset="-122"/>
                <a:ea typeface="微软雅黑" panose="020B0503020204020204" pitchFamily="34" charset="-122"/>
              </a:rPr>
              <a:t>Laser Cutting Machine Solution</a:t>
            </a:r>
            <a:endParaRPr lang="en-US" altLang="zh-CN" sz="4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Mode: TF 3015 Edge</a:t>
            </a:r>
            <a:endParaRPr lang="en-US" altLang="zh-CN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518115" y="552503"/>
            <a:ext cx="8673885" cy="617484"/>
            <a:chOff x="3518115" y="752528"/>
            <a:chExt cx="8673885" cy="617484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3518115" y="752528"/>
              <a:ext cx="8673885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4711485" y="1061270"/>
              <a:ext cx="748051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6096000" y="1370012"/>
              <a:ext cx="6096000" cy="0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平行四边形 17"/>
          <p:cNvSpPr/>
          <p:nvPr/>
        </p:nvSpPr>
        <p:spPr>
          <a:xfrm>
            <a:off x="589598" y="1731956"/>
            <a:ext cx="3058658" cy="399404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77309" y="1413040"/>
            <a:ext cx="1106331" cy="254302"/>
            <a:chOff x="-115731" y="1766100"/>
            <a:chExt cx="1106331" cy="254302"/>
          </a:xfrm>
          <a:solidFill>
            <a:schemeClr val="accent1"/>
          </a:solidFill>
        </p:grpSpPr>
        <p:sp>
          <p:nvSpPr>
            <p:cNvPr id="54" name="任意多边形 53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7" name="Freeform: Shape 60"/>
          <p:cNvSpPr/>
          <p:nvPr/>
        </p:nvSpPr>
        <p:spPr bwMode="auto">
          <a:xfrm>
            <a:off x="9453698" y="5970946"/>
            <a:ext cx="387076" cy="387077"/>
          </a:xfrm>
          <a:custGeom>
            <a:avLst/>
            <a:gdLst>
              <a:gd name="T0" fmla="*/ 118 w 236"/>
              <a:gd name="T1" fmla="*/ 142 h 236"/>
              <a:gd name="T2" fmla="*/ 142 w 236"/>
              <a:gd name="T3" fmla="*/ 118 h 236"/>
              <a:gd name="T4" fmla="*/ 137 w 236"/>
              <a:gd name="T5" fmla="*/ 105 h 236"/>
              <a:gd name="T6" fmla="*/ 118 w 236"/>
              <a:gd name="T7" fmla="*/ 95 h 236"/>
              <a:gd name="T8" fmla="*/ 99 w 236"/>
              <a:gd name="T9" fmla="*/ 105 h 236"/>
              <a:gd name="T10" fmla="*/ 94 w 236"/>
              <a:gd name="T11" fmla="*/ 118 h 236"/>
              <a:gd name="T12" fmla="*/ 118 w 236"/>
              <a:gd name="T13" fmla="*/ 142 h 236"/>
              <a:gd name="T14" fmla="*/ 170 w 236"/>
              <a:gd name="T15" fmla="*/ 89 h 236"/>
              <a:gd name="T16" fmla="*/ 170 w 236"/>
              <a:gd name="T17" fmla="*/ 70 h 236"/>
              <a:gd name="T18" fmla="*/ 170 w 236"/>
              <a:gd name="T19" fmla="*/ 67 h 236"/>
              <a:gd name="T20" fmla="*/ 167 w 236"/>
              <a:gd name="T21" fmla="*/ 67 h 236"/>
              <a:gd name="T22" fmla="*/ 147 w 236"/>
              <a:gd name="T23" fmla="*/ 67 h 236"/>
              <a:gd name="T24" fmla="*/ 147 w 236"/>
              <a:gd name="T25" fmla="*/ 90 h 236"/>
              <a:gd name="T26" fmla="*/ 170 w 236"/>
              <a:gd name="T27" fmla="*/ 89 h 236"/>
              <a:gd name="T28" fmla="*/ 118 w 236"/>
              <a:gd name="T29" fmla="*/ 0 h 236"/>
              <a:gd name="T30" fmla="*/ 0 w 236"/>
              <a:gd name="T31" fmla="*/ 118 h 236"/>
              <a:gd name="T32" fmla="*/ 118 w 236"/>
              <a:gd name="T33" fmla="*/ 236 h 236"/>
              <a:gd name="T34" fmla="*/ 236 w 236"/>
              <a:gd name="T35" fmla="*/ 118 h 236"/>
              <a:gd name="T36" fmla="*/ 118 w 236"/>
              <a:gd name="T37" fmla="*/ 0 h 236"/>
              <a:gd name="T38" fmla="*/ 185 w 236"/>
              <a:gd name="T39" fmla="*/ 105 h 236"/>
              <a:gd name="T40" fmla="*/ 185 w 236"/>
              <a:gd name="T41" fmla="*/ 160 h 236"/>
              <a:gd name="T42" fmla="*/ 159 w 236"/>
              <a:gd name="T43" fmla="*/ 186 h 236"/>
              <a:gd name="T44" fmla="*/ 77 w 236"/>
              <a:gd name="T45" fmla="*/ 186 h 236"/>
              <a:gd name="T46" fmla="*/ 51 w 236"/>
              <a:gd name="T47" fmla="*/ 160 h 236"/>
              <a:gd name="T48" fmla="*/ 51 w 236"/>
              <a:gd name="T49" fmla="*/ 105 h 236"/>
              <a:gd name="T50" fmla="*/ 51 w 236"/>
              <a:gd name="T51" fmla="*/ 77 h 236"/>
              <a:gd name="T52" fmla="*/ 77 w 236"/>
              <a:gd name="T53" fmla="*/ 51 h 236"/>
              <a:gd name="T54" fmla="*/ 159 w 236"/>
              <a:gd name="T55" fmla="*/ 51 h 236"/>
              <a:gd name="T56" fmla="*/ 185 w 236"/>
              <a:gd name="T57" fmla="*/ 77 h 236"/>
              <a:gd name="T58" fmla="*/ 185 w 236"/>
              <a:gd name="T59" fmla="*/ 105 h 236"/>
              <a:gd name="T60" fmla="*/ 155 w 236"/>
              <a:gd name="T61" fmla="*/ 118 h 236"/>
              <a:gd name="T62" fmla="*/ 118 w 236"/>
              <a:gd name="T63" fmla="*/ 155 h 236"/>
              <a:gd name="T64" fmla="*/ 81 w 236"/>
              <a:gd name="T65" fmla="*/ 118 h 236"/>
              <a:gd name="T66" fmla="*/ 84 w 236"/>
              <a:gd name="T67" fmla="*/ 105 h 236"/>
              <a:gd name="T68" fmla="*/ 64 w 236"/>
              <a:gd name="T69" fmla="*/ 105 h 236"/>
              <a:gd name="T70" fmla="*/ 64 w 236"/>
              <a:gd name="T71" fmla="*/ 160 h 236"/>
              <a:gd name="T72" fmla="*/ 77 w 236"/>
              <a:gd name="T73" fmla="*/ 172 h 236"/>
              <a:gd name="T74" fmla="*/ 159 w 236"/>
              <a:gd name="T75" fmla="*/ 172 h 236"/>
              <a:gd name="T76" fmla="*/ 172 w 236"/>
              <a:gd name="T77" fmla="*/ 160 h 236"/>
              <a:gd name="T78" fmla="*/ 172 w 236"/>
              <a:gd name="T79" fmla="*/ 105 h 236"/>
              <a:gd name="T80" fmla="*/ 152 w 236"/>
              <a:gd name="T81" fmla="*/ 105 h 236"/>
              <a:gd name="T82" fmla="*/ 155 w 236"/>
              <a:gd name="T83" fmla="*/ 118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6" h="236">
                <a:moveTo>
                  <a:pt x="118" y="142"/>
                </a:moveTo>
                <a:cubicBezTo>
                  <a:pt x="131" y="142"/>
                  <a:pt x="142" y="131"/>
                  <a:pt x="142" y="118"/>
                </a:cubicBezTo>
                <a:cubicBezTo>
                  <a:pt x="142" y="113"/>
                  <a:pt x="140" y="108"/>
                  <a:pt x="137" y="105"/>
                </a:cubicBezTo>
                <a:cubicBezTo>
                  <a:pt x="133" y="99"/>
                  <a:pt x="126" y="95"/>
                  <a:pt x="118" y="95"/>
                </a:cubicBezTo>
                <a:cubicBezTo>
                  <a:pt x="110" y="95"/>
                  <a:pt x="103" y="99"/>
                  <a:pt x="99" y="105"/>
                </a:cubicBezTo>
                <a:cubicBezTo>
                  <a:pt x="96" y="108"/>
                  <a:pt x="94" y="113"/>
                  <a:pt x="94" y="118"/>
                </a:cubicBezTo>
                <a:cubicBezTo>
                  <a:pt x="94" y="131"/>
                  <a:pt x="105" y="142"/>
                  <a:pt x="118" y="142"/>
                </a:cubicBezTo>
                <a:close/>
                <a:moveTo>
                  <a:pt x="170" y="89"/>
                </a:moveTo>
                <a:cubicBezTo>
                  <a:pt x="170" y="70"/>
                  <a:pt x="170" y="70"/>
                  <a:pt x="170" y="70"/>
                </a:cubicBezTo>
                <a:cubicBezTo>
                  <a:pt x="170" y="67"/>
                  <a:pt x="170" y="67"/>
                  <a:pt x="170" y="67"/>
                </a:cubicBezTo>
                <a:cubicBezTo>
                  <a:pt x="167" y="67"/>
                  <a:pt x="167" y="67"/>
                  <a:pt x="167" y="67"/>
                </a:cubicBezTo>
                <a:cubicBezTo>
                  <a:pt x="147" y="67"/>
                  <a:pt x="147" y="67"/>
                  <a:pt x="147" y="67"/>
                </a:cubicBezTo>
                <a:cubicBezTo>
                  <a:pt x="147" y="90"/>
                  <a:pt x="147" y="90"/>
                  <a:pt x="147" y="90"/>
                </a:cubicBezTo>
                <a:lnTo>
                  <a:pt x="170" y="89"/>
                </a:ln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5" y="105"/>
                </a:moveTo>
                <a:cubicBezTo>
                  <a:pt x="185" y="160"/>
                  <a:pt x="185" y="160"/>
                  <a:pt x="185" y="160"/>
                </a:cubicBezTo>
                <a:cubicBezTo>
                  <a:pt x="185" y="174"/>
                  <a:pt x="173" y="186"/>
                  <a:pt x="159" y="186"/>
                </a:cubicBezTo>
                <a:cubicBezTo>
                  <a:pt x="77" y="186"/>
                  <a:pt x="77" y="186"/>
                  <a:pt x="77" y="186"/>
                </a:cubicBezTo>
                <a:cubicBezTo>
                  <a:pt x="62" y="186"/>
                  <a:pt x="51" y="174"/>
                  <a:pt x="51" y="160"/>
                </a:cubicBezTo>
                <a:cubicBezTo>
                  <a:pt x="51" y="105"/>
                  <a:pt x="51" y="105"/>
                  <a:pt x="51" y="105"/>
                </a:cubicBezTo>
                <a:cubicBezTo>
                  <a:pt x="51" y="77"/>
                  <a:pt x="51" y="77"/>
                  <a:pt x="51" y="77"/>
                </a:cubicBezTo>
                <a:cubicBezTo>
                  <a:pt x="51" y="63"/>
                  <a:pt x="62" y="51"/>
                  <a:pt x="77" y="51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73" y="51"/>
                  <a:pt x="185" y="63"/>
                  <a:pt x="185" y="77"/>
                </a:cubicBezTo>
                <a:lnTo>
                  <a:pt x="185" y="105"/>
                </a:lnTo>
                <a:close/>
                <a:moveTo>
                  <a:pt x="155" y="118"/>
                </a:moveTo>
                <a:cubicBezTo>
                  <a:pt x="155" y="139"/>
                  <a:pt x="138" y="155"/>
                  <a:pt x="118" y="155"/>
                </a:cubicBezTo>
                <a:cubicBezTo>
                  <a:pt x="98" y="155"/>
                  <a:pt x="81" y="139"/>
                  <a:pt x="81" y="118"/>
                </a:cubicBezTo>
                <a:cubicBezTo>
                  <a:pt x="81" y="114"/>
                  <a:pt x="82" y="109"/>
                  <a:pt x="84" y="105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4" y="160"/>
                  <a:pt x="64" y="160"/>
                  <a:pt x="64" y="160"/>
                </a:cubicBezTo>
                <a:cubicBezTo>
                  <a:pt x="64" y="167"/>
                  <a:pt x="70" y="172"/>
                  <a:pt x="77" y="172"/>
                </a:cubicBezTo>
                <a:cubicBezTo>
                  <a:pt x="159" y="172"/>
                  <a:pt x="159" y="172"/>
                  <a:pt x="159" y="172"/>
                </a:cubicBezTo>
                <a:cubicBezTo>
                  <a:pt x="166" y="172"/>
                  <a:pt x="172" y="167"/>
                  <a:pt x="172" y="160"/>
                </a:cubicBezTo>
                <a:cubicBezTo>
                  <a:pt x="172" y="105"/>
                  <a:pt x="172" y="105"/>
                  <a:pt x="172" y="105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4" y="109"/>
                  <a:pt x="155" y="114"/>
                  <a:pt x="155" y="1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81" name="Freeform: Shape 61"/>
          <p:cNvSpPr/>
          <p:nvPr/>
        </p:nvSpPr>
        <p:spPr bwMode="auto">
          <a:xfrm>
            <a:off x="10746340" y="5964287"/>
            <a:ext cx="400395" cy="400395"/>
          </a:xfrm>
          <a:custGeom>
            <a:avLst/>
            <a:gdLst>
              <a:gd name="T0" fmla="*/ 119 w 236"/>
              <a:gd name="T1" fmla="*/ 123 h 236"/>
              <a:gd name="T2" fmla="*/ 111 w 236"/>
              <a:gd name="T3" fmla="*/ 131 h 236"/>
              <a:gd name="T4" fmla="*/ 115 w 236"/>
              <a:gd name="T5" fmla="*/ 138 h 236"/>
              <a:gd name="T6" fmla="*/ 115 w 236"/>
              <a:gd name="T7" fmla="*/ 150 h 236"/>
              <a:gd name="T8" fmla="*/ 118 w 236"/>
              <a:gd name="T9" fmla="*/ 154 h 236"/>
              <a:gd name="T10" fmla="*/ 119 w 236"/>
              <a:gd name="T11" fmla="*/ 154 h 236"/>
              <a:gd name="T12" fmla="*/ 122 w 236"/>
              <a:gd name="T13" fmla="*/ 150 h 236"/>
              <a:gd name="T14" fmla="*/ 122 w 236"/>
              <a:gd name="T15" fmla="*/ 138 h 236"/>
              <a:gd name="T16" fmla="*/ 126 w 236"/>
              <a:gd name="T17" fmla="*/ 131 h 236"/>
              <a:gd name="T18" fmla="*/ 119 w 236"/>
              <a:gd name="T19" fmla="*/ 123 h 236"/>
              <a:gd name="T20" fmla="*/ 119 w 236"/>
              <a:gd name="T21" fmla="*/ 66 h 236"/>
              <a:gd name="T22" fmla="*/ 100 w 236"/>
              <a:gd name="T23" fmla="*/ 84 h 236"/>
              <a:gd name="T24" fmla="*/ 100 w 236"/>
              <a:gd name="T25" fmla="*/ 102 h 236"/>
              <a:gd name="T26" fmla="*/ 137 w 236"/>
              <a:gd name="T27" fmla="*/ 102 h 236"/>
              <a:gd name="T28" fmla="*/ 137 w 236"/>
              <a:gd name="T29" fmla="*/ 84 h 236"/>
              <a:gd name="T30" fmla="*/ 119 w 236"/>
              <a:gd name="T31" fmla="*/ 66 h 236"/>
              <a:gd name="T32" fmla="*/ 118 w 236"/>
              <a:gd name="T33" fmla="*/ 0 h 236"/>
              <a:gd name="T34" fmla="*/ 0 w 236"/>
              <a:gd name="T35" fmla="*/ 118 h 236"/>
              <a:gd name="T36" fmla="*/ 118 w 236"/>
              <a:gd name="T37" fmla="*/ 236 h 236"/>
              <a:gd name="T38" fmla="*/ 236 w 236"/>
              <a:gd name="T39" fmla="*/ 118 h 236"/>
              <a:gd name="T40" fmla="*/ 118 w 236"/>
              <a:gd name="T41" fmla="*/ 0 h 236"/>
              <a:gd name="T42" fmla="*/ 164 w 236"/>
              <a:gd name="T43" fmla="*/ 161 h 236"/>
              <a:gd name="T44" fmla="*/ 149 w 236"/>
              <a:gd name="T45" fmla="*/ 176 h 236"/>
              <a:gd name="T46" fmla="*/ 88 w 236"/>
              <a:gd name="T47" fmla="*/ 176 h 236"/>
              <a:gd name="T48" fmla="*/ 73 w 236"/>
              <a:gd name="T49" fmla="*/ 161 h 236"/>
              <a:gd name="T50" fmla="*/ 73 w 236"/>
              <a:gd name="T51" fmla="*/ 105 h 236"/>
              <a:gd name="T52" fmla="*/ 76 w 236"/>
              <a:gd name="T53" fmla="*/ 102 h 236"/>
              <a:gd name="T54" fmla="*/ 86 w 236"/>
              <a:gd name="T55" fmla="*/ 102 h 236"/>
              <a:gd name="T56" fmla="*/ 86 w 236"/>
              <a:gd name="T57" fmla="*/ 84 h 236"/>
              <a:gd name="T58" fmla="*/ 118 w 236"/>
              <a:gd name="T59" fmla="*/ 51 h 236"/>
              <a:gd name="T60" fmla="*/ 119 w 236"/>
              <a:gd name="T61" fmla="*/ 51 h 236"/>
              <a:gd name="T62" fmla="*/ 152 w 236"/>
              <a:gd name="T63" fmla="*/ 84 h 236"/>
              <a:gd name="T64" fmla="*/ 152 w 236"/>
              <a:gd name="T65" fmla="*/ 102 h 236"/>
              <a:gd name="T66" fmla="*/ 161 w 236"/>
              <a:gd name="T67" fmla="*/ 102 h 236"/>
              <a:gd name="T68" fmla="*/ 164 w 236"/>
              <a:gd name="T69" fmla="*/ 105 h 236"/>
              <a:gd name="T70" fmla="*/ 164 w 236"/>
              <a:gd name="T71" fmla="*/ 16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36" h="236">
                <a:moveTo>
                  <a:pt x="119" y="123"/>
                </a:moveTo>
                <a:cubicBezTo>
                  <a:pt x="114" y="123"/>
                  <a:pt x="111" y="127"/>
                  <a:pt x="111" y="131"/>
                </a:cubicBezTo>
                <a:cubicBezTo>
                  <a:pt x="111" y="134"/>
                  <a:pt x="112" y="136"/>
                  <a:pt x="115" y="138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5" y="152"/>
                  <a:pt x="116" y="154"/>
                  <a:pt x="118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1" y="154"/>
                  <a:pt x="122" y="152"/>
                  <a:pt x="122" y="150"/>
                </a:cubicBezTo>
                <a:cubicBezTo>
                  <a:pt x="122" y="138"/>
                  <a:pt x="122" y="138"/>
                  <a:pt x="122" y="138"/>
                </a:cubicBezTo>
                <a:cubicBezTo>
                  <a:pt x="125" y="136"/>
                  <a:pt x="126" y="134"/>
                  <a:pt x="126" y="131"/>
                </a:cubicBezTo>
                <a:cubicBezTo>
                  <a:pt x="126" y="126"/>
                  <a:pt x="123" y="123"/>
                  <a:pt x="119" y="123"/>
                </a:cubicBezTo>
                <a:close/>
                <a:moveTo>
                  <a:pt x="119" y="66"/>
                </a:moveTo>
                <a:cubicBezTo>
                  <a:pt x="108" y="66"/>
                  <a:pt x="100" y="74"/>
                  <a:pt x="100" y="84"/>
                </a:cubicBezTo>
                <a:cubicBezTo>
                  <a:pt x="100" y="102"/>
                  <a:pt x="100" y="102"/>
                  <a:pt x="100" y="102"/>
                </a:cubicBezTo>
                <a:cubicBezTo>
                  <a:pt x="137" y="102"/>
                  <a:pt x="137" y="102"/>
                  <a:pt x="137" y="102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7" y="74"/>
                  <a:pt x="129" y="66"/>
                  <a:pt x="119" y="66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64" y="161"/>
                </a:moveTo>
                <a:cubicBezTo>
                  <a:pt x="164" y="169"/>
                  <a:pt x="157" y="176"/>
                  <a:pt x="149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0" y="176"/>
                  <a:pt x="73" y="169"/>
                  <a:pt x="73" y="161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3" y="103"/>
                  <a:pt x="74" y="102"/>
                  <a:pt x="7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66"/>
                  <a:pt x="100" y="52"/>
                  <a:pt x="118" y="51"/>
                </a:cubicBezTo>
                <a:cubicBezTo>
                  <a:pt x="119" y="51"/>
                  <a:pt x="119" y="51"/>
                  <a:pt x="119" y="51"/>
                </a:cubicBezTo>
                <a:cubicBezTo>
                  <a:pt x="137" y="52"/>
                  <a:pt x="152" y="66"/>
                  <a:pt x="152" y="84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63" y="102"/>
                  <a:pt x="164" y="103"/>
                  <a:pt x="164" y="105"/>
                </a:cubicBezTo>
                <a:lnTo>
                  <a:pt x="164" y="1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86" name="Freeform: Shape 62"/>
          <p:cNvSpPr/>
          <p:nvPr/>
        </p:nvSpPr>
        <p:spPr bwMode="auto">
          <a:xfrm>
            <a:off x="10093360" y="5964287"/>
            <a:ext cx="400395" cy="400395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87" name="TextBox 22"/>
          <p:cNvSpPr txBox="1">
            <a:spLocks noChangeArrowheads="1"/>
          </p:cNvSpPr>
          <p:nvPr/>
        </p:nvSpPr>
        <p:spPr bwMode="auto">
          <a:xfrm>
            <a:off x="654916" y="5129857"/>
            <a:ext cx="2684492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"/>
              <a:defRPr sz="2400">
                <a:solidFill>
                  <a:schemeClr val="accent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1pPr>
            <a:lvl2pPr marL="742950" indent="-285750" eaLnBrk="0" hangingPunct="0">
              <a:lnSpc>
                <a:spcPct val="130000"/>
              </a:lnSpc>
              <a:spcBef>
                <a:spcPts val="500"/>
              </a:spcBef>
              <a:buFont typeface="Calibri" panose="020F0502020204030204" pitchFamily="34" charset="0"/>
              <a:buChar char=" "/>
              <a:defRPr>
                <a:solidFill>
                  <a:srgbClr val="7F7F7F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7F7F7F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7F7F7F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7F7F7F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7F7F7F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7F7F7F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7F7F7F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7F7F7F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Reporter</a:t>
            </a:r>
            <a:r>
              <a:rPr lang="zh-CN" altLang="en-US" sz="1400" b="1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b="1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Benny Liu</a:t>
            </a:r>
            <a:endParaRPr lang="en-US" altLang="zh-CN" sz="1400" b="1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Date      </a:t>
            </a:r>
            <a:r>
              <a:rPr lang="zh-CN" altLang="en-US" sz="1400" b="1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b="1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20240422</a:t>
            </a:r>
            <a:endParaRPr lang="en-US" altLang="zh-CN" sz="1400" b="1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Version  </a:t>
            </a:r>
            <a:r>
              <a:rPr lang="zh-CN" altLang="en-US" sz="1400" b="1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b="1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V2.1</a:t>
            </a:r>
            <a:endParaRPr lang="en-US" altLang="zh-CN" sz="1400" b="1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9836478" y="1072590"/>
            <a:ext cx="2065551" cy="1198880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6000" b="1" dirty="0">
                <a:solidFill>
                  <a:srgbClr val="FFC000"/>
                </a:solidFill>
                <a:latin typeface="+mn-ea"/>
              </a:rPr>
              <a:t>2024</a:t>
            </a:r>
            <a:endParaRPr lang="zh-CN" altLang="en-US" sz="6000" b="1" dirty="0">
              <a:solidFill>
                <a:srgbClr val="FFC000"/>
              </a:solidFill>
              <a:latin typeface="+mn-ea"/>
            </a:endParaRPr>
          </a:p>
        </p:txBody>
      </p:sp>
      <p:sp>
        <p:nvSpPr>
          <p:cNvPr id="107" name="灯片编号占位符 6"/>
          <p:cNvSpPr>
            <a:spLocks noGrp="1"/>
          </p:cNvSpPr>
          <p:nvPr/>
        </p:nvSpPr>
        <p:spPr>
          <a:xfrm>
            <a:off x="5143500" y="6419850"/>
            <a:ext cx="1905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  </a:t>
            </a:r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zh-CN" altLang="en-US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en-US" altLang="zh-CN" sz="105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 descr="logo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4015" y="234315"/>
            <a:ext cx="1958340" cy="70929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2000"/>
                            </p:stCondLst>
                            <p:childTnLst>
                              <p:par>
                                <p:cTn id="1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  <p:bldP spid="51" grpId="0" bldLvl="0" animBg="1"/>
      <p:bldP spid="52" grpId="0" bldLvl="0" animBg="1"/>
      <p:bldP spid="77" grpId="0" bldLvl="0" animBg="1"/>
      <p:bldP spid="81" grpId="0" bldLvl="0" animBg="1"/>
      <p:bldP spid="86" grpId="0" bldLvl="0" animBg="1"/>
      <p:bldP spid="10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0" y="524564"/>
            <a:ext cx="12192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5109340" y="630088"/>
            <a:ext cx="1823720" cy="5835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Contents</a:t>
            </a:r>
            <a:endParaRPr lang="en-US" altLang="zh-CN" sz="3200" b="1" dirty="0" smtClean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751205" cy="419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>
              <a:solidFill>
                <a:schemeClr val="tx2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51840" y="0"/>
            <a:ext cx="5181600" cy="4191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2400"/>
              <a:t>Contents</a:t>
            </a:r>
            <a:endParaRPr lang="en-US" altLang="zh-CN" sz="2400"/>
          </a:p>
        </p:txBody>
      </p:sp>
      <p:sp>
        <p:nvSpPr>
          <p:cNvPr id="8" name="灯片编号占位符 6"/>
          <p:cNvSpPr>
            <a:spLocks noGrp="1"/>
          </p:cNvSpPr>
          <p:nvPr/>
        </p:nvSpPr>
        <p:spPr>
          <a:xfrm>
            <a:off x="4755515" y="6528435"/>
            <a:ext cx="1905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5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  </a:t>
            </a:r>
            <a:r>
              <a:rPr lang="zh-CN" altLang="en-US" sz="105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05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2 </a:t>
            </a:r>
            <a:r>
              <a:rPr lang="zh-CN" altLang="en-US" sz="105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zh-CN" altLang="en-US" sz="105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en-US" altLang="zh-CN" sz="105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324735" y="1213485"/>
            <a:ext cx="663575" cy="459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1</a:t>
            </a:r>
            <a:endParaRPr lang="en-US" altLang="zh-CN" dirty="0">
              <a:solidFill>
                <a:schemeClr val="tx1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165475" y="1213485"/>
            <a:ext cx="5925185" cy="4597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Machine Configuration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2324735" y="1677670"/>
            <a:ext cx="663575" cy="459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en-US" altLang="zh-CN" sz="1800" dirty="0">
                <a:solidFill>
                  <a:schemeClr val="tx1"/>
                </a:solidFill>
              </a:rPr>
              <a:t>2</a:t>
            </a:r>
            <a:endParaRPr lang="en-US" altLang="zh-CN" sz="1800" dirty="0">
              <a:solidFill>
                <a:schemeClr val="tx1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3165475" y="1696720"/>
            <a:ext cx="5925185" cy="4597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Cutting Parameters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2324735" y="2159000"/>
            <a:ext cx="663575" cy="459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en-US" altLang="zh-CN" sz="1800" dirty="0">
                <a:solidFill>
                  <a:schemeClr val="tx1"/>
                </a:solidFill>
              </a:rPr>
              <a:t>3</a:t>
            </a:r>
            <a:endParaRPr lang="en-US" altLang="zh-CN" sz="1800" dirty="0">
              <a:solidFill>
                <a:schemeClr val="tx1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165475" y="2182495"/>
            <a:ext cx="5925185" cy="4597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Machine mechanical performance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2324735" y="2660015"/>
            <a:ext cx="663575" cy="459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en-US" altLang="zh-CN" sz="1800" dirty="0">
                <a:solidFill>
                  <a:schemeClr val="tx1"/>
                </a:solidFill>
              </a:rPr>
              <a:t>4</a:t>
            </a:r>
            <a:endParaRPr lang="en-US" altLang="zh-CN" sz="1800" dirty="0">
              <a:solidFill>
                <a:schemeClr val="tx1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165475" y="2679065"/>
            <a:ext cx="5925185" cy="4597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Machine features &amp; advantages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324735" y="3641725"/>
            <a:ext cx="663575" cy="459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en-US" altLang="zh-CN" sz="1800" dirty="0">
                <a:solidFill>
                  <a:schemeClr val="tx1"/>
                </a:solidFill>
              </a:rPr>
              <a:t>6</a:t>
            </a:r>
            <a:endParaRPr lang="en-US" altLang="zh-CN" sz="1800" dirty="0">
              <a:solidFill>
                <a:schemeClr val="tx1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165475" y="3660775"/>
            <a:ext cx="5925185" cy="4597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Spare parts and consumables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2324735" y="4598670"/>
            <a:ext cx="663575" cy="459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en-US" altLang="zh-CN" sz="1800" dirty="0">
                <a:solidFill>
                  <a:schemeClr val="tx1"/>
                </a:solidFill>
              </a:rPr>
              <a:t>8</a:t>
            </a:r>
            <a:endParaRPr lang="en-US" altLang="zh-CN" sz="1800" dirty="0">
              <a:solidFill>
                <a:schemeClr val="tx1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3165475" y="4629150"/>
            <a:ext cx="5925185" cy="4597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Quotation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2324735" y="3150870"/>
            <a:ext cx="663575" cy="459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en-US" altLang="zh-CN" sz="1800" dirty="0">
                <a:solidFill>
                  <a:schemeClr val="tx1"/>
                </a:solidFill>
              </a:rPr>
              <a:t>5</a:t>
            </a:r>
            <a:endParaRPr lang="en-US" altLang="zh-CN" sz="1800" dirty="0">
              <a:solidFill>
                <a:schemeClr val="tx1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165475" y="3169920"/>
            <a:ext cx="5925185" cy="4597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Machine operating cost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2324735" y="5588635"/>
            <a:ext cx="663575" cy="459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en-US" altLang="zh-CN" sz="1800" dirty="0">
                <a:solidFill>
                  <a:schemeClr val="tx1"/>
                </a:solidFill>
              </a:rPr>
              <a:t>10</a:t>
            </a:r>
            <a:endParaRPr lang="en-US" altLang="zh-CN" sz="1800" dirty="0">
              <a:solidFill>
                <a:schemeClr val="tx1"/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3165475" y="5607685"/>
            <a:ext cx="5925185" cy="4597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With Customers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2324735" y="5097780"/>
            <a:ext cx="663575" cy="459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en-US" altLang="zh-CN" sz="1800" dirty="0">
                <a:solidFill>
                  <a:schemeClr val="tx1"/>
                </a:solidFill>
              </a:rPr>
              <a:t>9</a:t>
            </a:r>
            <a:endParaRPr lang="en-US" altLang="zh-CN" sz="1800" dirty="0">
              <a:solidFill>
                <a:schemeClr val="tx1"/>
              </a:solidFill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3165475" y="5116830"/>
            <a:ext cx="5925185" cy="4597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Partners and customers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2324735" y="4126230"/>
            <a:ext cx="663575" cy="459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buClrTx/>
              <a:buSzTx/>
              <a:buFontTx/>
            </a:pPr>
            <a:r>
              <a:rPr lang="en-US" altLang="zh-CN" sz="1800" dirty="0">
                <a:solidFill>
                  <a:schemeClr val="tx1"/>
                </a:solidFill>
              </a:rPr>
              <a:t>7</a:t>
            </a:r>
            <a:endParaRPr lang="en-US" altLang="zh-CN" sz="1800" dirty="0">
              <a:solidFill>
                <a:schemeClr val="tx1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3165475" y="4145280"/>
            <a:ext cx="5925185" cy="4597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Applications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" name="图片 23" descr="logo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18470" y="0"/>
            <a:ext cx="1355090" cy="4902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0" y="549329"/>
            <a:ext cx="12192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733425" cy="419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accent2"/>
                </a:solidFill>
              </a:rPr>
              <a:t>1</a:t>
            </a:r>
            <a:endParaRPr lang="en-US" altLang="zh-CN" sz="2400">
              <a:solidFill>
                <a:schemeClr val="accent2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33425" y="0"/>
            <a:ext cx="5363210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>
                <a:sym typeface="+mn-ea"/>
              </a:rPr>
              <a:t>Machine Configuration</a:t>
            </a:r>
            <a:endParaRPr lang="en-US" sz="2400">
              <a:sym typeface="+mn-ea"/>
            </a:endParaRPr>
          </a:p>
        </p:txBody>
      </p:sp>
      <p:sp>
        <p:nvSpPr>
          <p:cNvPr id="8" name="灯片编号占位符 6"/>
          <p:cNvSpPr>
            <a:spLocks noGrp="1"/>
          </p:cNvSpPr>
          <p:nvPr/>
        </p:nvSpPr>
        <p:spPr>
          <a:xfrm>
            <a:off x="5072380" y="6450330"/>
            <a:ext cx="1905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  </a:t>
            </a:r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fld id="{A4092F5C-85EE-442E-913C-64BD8A6772C4}" type="slidenum">
              <a:rPr lang="en-US" altLang="zh-CN" sz="1050" spc="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zh-CN" altLang="en-US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en-US" altLang="zh-CN" sz="105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7050" y="4798695"/>
            <a:ext cx="52285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/>
              <a:t>Laser Cutting Machine for Plate Metal </a:t>
            </a:r>
            <a:endParaRPr lang="en-US" altLang="zh-CN" sz="1200"/>
          </a:p>
          <a:p>
            <a:r>
              <a:rPr lang="en-US" altLang="zh-CN" sz="1200"/>
              <a:t>Model: TF 3015 Edge</a:t>
            </a:r>
            <a:endParaRPr lang="en-US" altLang="zh-CN" sz="1200"/>
          </a:p>
        </p:txBody>
      </p:sp>
      <p:sp>
        <p:nvSpPr>
          <p:cNvPr id="7" name="文本框 6"/>
          <p:cNvSpPr txBox="1"/>
          <p:nvPr/>
        </p:nvSpPr>
        <p:spPr>
          <a:xfrm>
            <a:off x="5687695" y="1085850"/>
            <a:ext cx="6096000" cy="5077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b="1"/>
              <a:t>Product Overview</a:t>
            </a:r>
            <a:endParaRPr lang="en-US" altLang="zh-CN" b="1"/>
          </a:p>
          <a:p>
            <a:r>
              <a:rPr lang="en-US" altLang="zh-CN" sz="1600"/>
              <a:t>Shanghai Raylaser Intelligent’s TF</a:t>
            </a:r>
            <a:r>
              <a:rPr lang="zh-CN" altLang="en-US" sz="1600"/>
              <a:t> series is a perfect blend of cost-efficiency and flexibility to boost your productivity. </a:t>
            </a:r>
            <a:endParaRPr lang="zh-CN" altLang="en-US" sz="1600"/>
          </a:p>
          <a:p>
            <a:endParaRPr lang="zh-CN" altLang="en-US" sz="1600"/>
          </a:p>
          <a:p>
            <a:r>
              <a:rPr lang="en-US" altLang="zh-CN" sz="1600">
                <a:sym typeface="+mn-ea"/>
              </a:rPr>
              <a:t>Recommended configuration TF 3015 Edge with laser power 1500W, and the cutting area recommend is 3000mm length and 1500mm width.</a:t>
            </a:r>
            <a:endParaRPr lang="en-US" altLang="zh-CN" sz="1600">
              <a:sym typeface="+mn-ea"/>
            </a:endParaRPr>
          </a:p>
          <a:p>
            <a:r>
              <a:rPr lang="en-US" altLang="zh-CN" sz="1600">
                <a:sym typeface="+mn-ea"/>
              </a:rPr>
              <a:t>TF 3015 Edge is fast. Precise. And super easy to operate.</a:t>
            </a:r>
            <a:endParaRPr lang="en-US" altLang="zh-CN" sz="1600">
              <a:sym typeface="+mn-ea"/>
            </a:endParaRPr>
          </a:p>
          <a:p>
            <a:endParaRPr lang="en-US" altLang="zh-CN" sz="1600">
              <a:sym typeface="+mn-ea"/>
            </a:endParaRPr>
          </a:p>
          <a:p>
            <a:r>
              <a:rPr lang="en-US" altLang="zh-CN" sz="1600">
                <a:sym typeface="+mn-ea"/>
              </a:rPr>
              <a:t>Over 17 years in laser cutting applications and hundreds of units deployed in the field, we know what our customers expect and demand, and work diligently to exceed those expectations.</a:t>
            </a:r>
            <a:endParaRPr lang="en-US" altLang="zh-CN" sz="1600"/>
          </a:p>
          <a:p>
            <a:endParaRPr lang="zh-CN" altLang="en-US" sz="1600"/>
          </a:p>
          <a:p>
            <a:r>
              <a:rPr lang="en-US" altLang="zh-CN" sz="1800" b="1"/>
              <a:t>Product Advantages:</a:t>
            </a:r>
            <a:endParaRPr lang="en-US" altLang="zh-CN" sz="1800" b="1"/>
          </a:p>
          <a:p>
            <a:pPr marL="285750" indent="-285750">
              <a:buFont typeface="Wingdings" panose="05000000000000000000" charset="0"/>
              <a:buChar char="ü"/>
            </a:pPr>
            <a:r>
              <a:rPr lang="en-US" altLang="zh-CN" sz="1600"/>
              <a:t>Cost-efficiency</a:t>
            </a:r>
            <a:endParaRPr lang="en-US" altLang="zh-CN" sz="1600"/>
          </a:p>
          <a:p>
            <a:pPr marL="285750" indent="-285750">
              <a:buFont typeface="Wingdings" panose="05000000000000000000" charset="0"/>
              <a:buChar char="ü"/>
            </a:pPr>
            <a:r>
              <a:rPr lang="en-US" altLang="zh-CN" sz="1600"/>
              <a:t>Space-saving design</a:t>
            </a:r>
            <a:endParaRPr lang="en-US" altLang="zh-CN" sz="1600"/>
          </a:p>
          <a:p>
            <a:pPr marL="285750" indent="-285750">
              <a:buFont typeface="Wingdings" panose="05000000000000000000" charset="0"/>
              <a:buChar char="ü"/>
            </a:pPr>
            <a:r>
              <a:rPr lang="en-US" altLang="zh-CN" sz="1600"/>
              <a:t>Versatility</a:t>
            </a:r>
            <a:endParaRPr lang="en-US" altLang="zh-CN" sz="1600"/>
          </a:p>
          <a:p>
            <a:pPr marL="285750" indent="-285750">
              <a:buFont typeface="Wingdings" panose="05000000000000000000" charset="0"/>
              <a:buChar char="ü"/>
            </a:pPr>
            <a:r>
              <a:rPr lang="en-US" altLang="zh-CN" sz="1600"/>
              <a:t>Ease of use</a:t>
            </a:r>
            <a:endParaRPr lang="en-US" altLang="zh-CN" sz="1600"/>
          </a:p>
          <a:p>
            <a:pPr marL="285750" indent="-285750">
              <a:buFont typeface="Wingdings" panose="05000000000000000000" charset="0"/>
              <a:buChar char="ü"/>
            </a:pPr>
            <a:r>
              <a:rPr lang="en-US" altLang="zh-CN" sz="1600"/>
              <a:t>Enhanced productivity</a:t>
            </a:r>
            <a:endParaRPr lang="en-US" altLang="zh-CN" sz="1600"/>
          </a:p>
          <a:p>
            <a:pPr marL="285750" indent="-285750">
              <a:buFont typeface="Wingdings" panose="05000000000000000000" charset="0"/>
              <a:buChar char="ü"/>
            </a:pPr>
            <a:r>
              <a:rPr lang="en-US" altLang="zh-CN" sz="1600"/>
              <a:t>High Quality by Shanghai Raylaser</a:t>
            </a:r>
            <a:endParaRPr lang="zh-CN" altLang="en-US" sz="1600"/>
          </a:p>
        </p:txBody>
      </p:sp>
      <p:pic>
        <p:nvPicPr>
          <p:cNvPr id="3" name="图片 2" descr="logo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18470" y="0"/>
            <a:ext cx="1355090" cy="490220"/>
          </a:xfrm>
          <a:prstGeom prst="rect">
            <a:avLst/>
          </a:prstGeom>
        </p:spPr>
      </p:pic>
      <p:pic>
        <p:nvPicPr>
          <p:cNvPr id="4" name="图片 3" descr="1_0000_1 - 副本 (2)(1)(1) - 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145" y="1085850"/>
            <a:ext cx="4495800" cy="2990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719695" y="6412865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 sz="1200"/>
              <a:t>www.ray-laser.com</a:t>
            </a:r>
            <a:endParaRPr lang="en-US" altLang="zh-CN" sz="12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0" y="549329"/>
            <a:ext cx="12192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733425" cy="419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accent2"/>
                </a:solidFill>
              </a:rPr>
              <a:t>1</a:t>
            </a:r>
            <a:endParaRPr lang="en-US" altLang="zh-CN" sz="2400">
              <a:solidFill>
                <a:schemeClr val="accent2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33425" y="0"/>
            <a:ext cx="5363210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>
                <a:sym typeface="+mn-ea"/>
              </a:rPr>
              <a:t>Machine Configuration</a:t>
            </a:r>
            <a:endParaRPr lang="en-US" sz="2400">
              <a:sym typeface="+mn-ea"/>
            </a:endParaRPr>
          </a:p>
        </p:txBody>
      </p:sp>
      <p:sp>
        <p:nvSpPr>
          <p:cNvPr id="8" name="灯片编号占位符 6"/>
          <p:cNvSpPr>
            <a:spLocks noGrp="1"/>
          </p:cNvSpPr>
          <p:nvPr/>
        </p:nvSpPr>
        <p:spPr>
          <a:xfrm>
            <a:off x="5072380" y="6450330"/>
            <a:ext cx="1905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  </a:t>
            </a:r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fld id="{A4092F5C-85EE-442E-913C-64BD8A6772C4}" type="slidenum">
              <a:rPr lang="en-US" altLang="zh-CN" sz="1050" spc="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zh-CN" altLang="en-US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en-US" altLang="zh-CN" sz="105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7050" y="4798695"/>
            <a:ext cx="52285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/>
              <a:t>Laser Cutting Machine for Plate Metal </a:t>
            </a:r>
            <a:endParaRPr lang="en-US" altLang="zh-CN" sz="1200"/>
          </a:p>
          <a:p>
            <a:r>
              <a:rPr lang="en-US" altLang="zh-CN" sz="1200"/>
              <a:t>Model: TF 3015 Edge</a:t>
            </a:r>
            <a:endParaRPr lang="en-US" altLang="zh-CN" sz="1200"/>
          </a:p>
        </p:txBody>
      </p:sp>
      <p:sp>
        <p:nvSpPr>
          <p:cNvPr id="7" name="文本框 6"/>
          <p:cNvSpPr txBox="1"/>
          <p:nvPr/>
        </p:nvSpPr>
        <p:spPr>
          <a:xfrm>
            <a:off x="5687695" y="1351280"/>
            <a:ext cx="6367145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b="1"/>
              <a:t>Shanghai Raylaser’s Commission:</a:t>
            </a:r>
            <a:endParaRPr lang="en-US" altLang="zh-CN" b="1"/>
          </a:p>
          <a:p>
            <a:endParaRPr lang="en-US" altLang="zh-CN" b="1"/>
          </a:p>
          <a:p>
            <a:pPr algn="ctr"/>
            <a:r>
              <a:rPr 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Focus on Laser Applications</a:t>
            </a:r>
            <a:endParaRPr lang="en-US" sz="20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/>
            <a:r>
              <a:rPr 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Create Value for Customers</a:t>
            </a:r>
            <a:endParaRPr lang="en-US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/>
            <a:endParaRPr lang="en-US" altLang="zh-CN" b="1"/>
          </a:p>
          <a:p>
            <a:endParaRPr lang="en-US" altLang="zh-CN" b="1"/>
          </a:p>
          <a:p>
            <a:r>
              <a:rPr sz="1600" b="1">
                <a:solidFill>
                  <a:srgbClr val="00B050"/>
                </a:solidFill>
              </a:rPr>
              <a:t>At Raylaser, Be RAYLASER, </a:t>
            </a:r>
            <a:r>
              <a:rPr lang="en-US" sz="1600" b="1">
                <a:solidFill>
                  <a:srgbClr val="00B050"/>
                </a:solidFill>
              </a:rPr>
              <a:t>Share</a:t>
            </a:r>
            <a:r>
              <a:rPr sz="1600" b="1">
                <a:solidFill>
                  <a:srgbClr val="00B050"/>
                </a:solidFill>
              </a:rPr>
              <a:t> Raylaser!</a:t>
            </a:r>
            <a:endParaRPr sz="1600" b="1">
              <a:solidFill>
                <a:srgbClr val="00B050"/>
              </a:solidFill>
            </a:endParaRPr>
          </a:p>
          <a:p>
            <a:endParaRPr sz="1600" b="1"/>
          </a:p>
          <a:p>
            <a:r>
              <a:rPr b="1">
                <a:solidFill>
                  <a:srgbClr val="00B050"/>
                </a:solidFill>
              </a:rPr>
              <a:t>R</a:t>
            </a:r>
            <a:r>
              <a:rPr sz="1600"/>
              <a:t>eal customized and reliable Solutions and Services</a:t>
            </a:r>
            <a:endParaRPr sz="1600"/>
          </a:p>
          <a:p>
            <a:r>
              <a:rPr sz="1800" b="1">
                <a:solidFill>
                  <a:srgbClr val="00B050"/>
                </a:solidFill>
              </a:rPr>
              <a:t>A</a:t>
            </a:r>
            <a:r>
              <a:rPr sz="1600"/>
              <a:t>utomation and more efficient working station empowerment</a:t>
            </a:r>
            <a:endParaRPr sz="1600"/>
          </a:p>
          <a:p>
            <a:r>
              <a:rPr sz="1800" b="1">
                <a:solidFill>
                  <a:srgbClr val="00B050"/>
                </a:solidFill>
              </a:rPr>
              <a:t>Y</a:t>
            </a:r>
            <a:r>
              <a:rPr sz="1600"/>
              <a:t>our one stop partner for laser cutting, welding applications</a:t>
            </a:r>
            <a:endParaRPr sz="1600"/>
          </a:p>
          <a:p>
            <a:r>
              <a:rPr sz="1800" b="1">
                <a:solidFill>
                  <a:srgbClr val="00B050"/>
                </a:solidFill>
              </a:rPr>
              <a:t>L</a:t>
            </a:r>
            <a:r>
              <a:rPr sz="1600"/>
              <a:t>ean manufacturing oriented supporting and partnership</a:t>
            </a:r>
            <a:endParaRPr sz="1600"/>
          </a:p>
          <a:p>
            <a:r>
              <a:rPr sz="1800" b="1">
                <a:solidFill>
                  <a:srgbClr val="00B050"/>
                </a:solidFill>
              </a:rPr>
              <a:t>A</a:t>
            </a:r>
            <a:r>
              <a:rPr sz="1600"/>
              <a:t>dvanced thinking and proactive steps for High OEE Benefits</a:t>
            </a:r>
            <a:endParaRPr sz="1600"/>
          </a:p>
          <a:p>
            <a:r>
              <a:rPr sz="1800" b="1">
                <a:solidFill>
                  <a:srgbClr val="00B050"/>
                </a:solidFill>
              </a:rPr>
              <a:t>S</a:t>
            </a:r>
            <a:r>
              <a:rPr sz="1600"/>
              <a:t>ystematically TPM consultancy and advice for lower operating cost</a:t>
            </a:r>
            <a:endParaRPr sz="1600"/>
          </a:p>
          <a:p>
            <a:r>
              <a:rPr sz="1800" b="1">
                <a:solidFill>
                  <a:srgbClr val="00B050"/>
                </a:solidFill>
              </a:rPr>
              <a:t>E</a:t>
            </a:r>
            <a:r>
              <a:rPr sz="1600"/>
              <a:t>asy to use and integrated </a:t>
            </a:r>
            <a:endParaRPr sz="1600"/>
          </a:p>
          <a:p>
            <a:r>
              <a:rPr sz="1800" b="1">
                <a:solidFill>
                  <a:srgbClr val="00B050"/>
                </a:solidFill>
              </a:rPr>
              <a:t>R</a:t>
            </a:r>
            <a:r>
              <a:rPr sz="1600"/>
              <a:t>elationship building and lasting for better Business Development </a:t>
            </a:r>
            <a:endParaRPr sz="1600"/>
          </a:p>
        </p:txBody>
      </p:sp>
      <p:pic>
        <p:nvPicPr>
          <p:cNvPr id="3" name="图片 2" descr="logo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18470" y="0"/>
            <a:ext cx="1355090" cy="490220"/>
          </a:xfrm>
          <a:prstGeom prst="rect">
            <a:avLst/>
          </a:prstGeom>
        </p:spPr>
      </p:pic>
      <p:pic>
        <p:nvPicPr>
          <p:cNvPr id="4" name="图片 3" descr="1_0000_1 - 副本 (2)(1)(1) - 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050" y="1395095"/>
            <a:ext cx="4495800" cy="2990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719695" y="6412865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 sz="1200"/>
              <a:t>www.ray-laser.com</a:t>
            </a:r>
            <a:endParaRPr lang="en-US" altLang="zh-CN" sz="12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0" y="549329"/>
            <a:ext cx="12192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733425" cy="419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accent2"/>
                </a:solidFill>
              </a:rPr>
              <a:t>1</a:t>
            </a:r>
            <a:endParaRPr lang="en-US" altLang="zh-CN" sz="2400">
              <a:solidFill>
                <a:schemeClr val="accent2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33425" y="0"/>
            <a:ext cx="5363210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>
                <a:sym typeface="+mn-ea"/>
              </a:rPr>
              <a:t>Machine Configuration</a:t>
            </a:r>
            <a:endParaRPr lang="en-US" sz="2400">
              <a:sym typeface="+mn-ea"/>
            </a:endParaRPr>
          </a:p>
        </p:txBody>
      </p:sp>
      <p:sp>
        <p:nvSpPr>
          <p:cNvPr id="8" name="灯片编号占位符 6"/>
          <p:cNvSpPr>
            <a:spLocks noGrp="1"/>
          </p:cNvSpPr>
          <p:nvPr/>
        </p:nvSpPr>
        <p:spPr>
          <a:xfrm>
            <a:off x="5072380" y="6450330"/>
            <a:ext cx="1905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  </a:t>
            </a:r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fld id="{A4092F5C-85EE-442E-913C-64BD8A6772C4}" type="slidenum">
              <a:rPr lang="en-US" altLang="zh-CN" sz="1050" spc="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zh-CN" altLang="en-US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en-US" altLang="zh-CN" sz="105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5829300" y="1272540"/>
          <a:ext cx="5614670" cy="4878070"/>
        </p:xfrm>
        <a:graphic>
          <a:graphicData uri="http://schemas.openxmlformats.org/drawingml/2006/table">
            <a:tbl>
              <a:tblPr/>
              <a:tblGrid>
                <a:gridCol w="2533650"/>
                <a:gridCol w="2132965"/>
                <a:gridCol w="948055"/>
              </a:tblGrid>
              <a:tr h="27241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000" b="0">
                          <a:latin typeface="+mj-lt"/>
                          <a:ea typeface="微软雅黑" panose="020B0503020204020204" pitchFamily="34" charset="-122"/>
                          <a:cs typeface="+mj-lt"/>
                        </a:rPr>
                        <a:t>  Key parts </a:t>
                      </a:r>
                      <a:endParaRPr lang="en-US" altLang="en-US" sz="1000" b="0">
                        <a:latin typeface="+mj-lt"/>
                        <a:ea typeface="微软雅黑" panose="020B0503020204020204" pitchFamily="34" charset="-122"/>
                        <a:cs typeface="+mj-lt"/>
                      </a:endParaRPr>
                    </a:p>
                  </a:txBody>
                  <a:tcPr marL="0" marR="0" marT="0" marB="0" vert="horz" anchor="ctr" anchorCtr="0">
                    <a:lnL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latin typeface="+mj-lt"/>
                          <a:ea typeface="Arial" panose="020B0604020202020204" pitchFamily="34" charset="0"/>
                          <a:cs typeface="+mj-lt"/>
                        </a:rPr>
                        <a:t>Specifications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+mj-lt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+mj-lt"/>
                          <a:cs typeface="+mj-lt"/>
                        </a:rPr>
                        <a:t> Status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+mj-lt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000" b="0">
                          <a:latin typeface="+mj-lt"/>
                          <a:ea typeface="微软雅黑" panose="020B0503020204020204" pitchFamily="34" charset="-122"/>
                          <a:cs typeface="+mj-lt"/>
                        </a:rPr>
                        <a:t>  System</a:t>
                      </a:r>
                      <a:endParaRPr lang="en-US" altLang="en-US" sz="1000" b="0">
                        <a:latin typeface="+mj-lt"/>
                        <a:ea typeface="微软雅黑" panose="020B0503020204020204" pitchFamily="34" charset="-122"/>
                        <a:cs typeface="+mj-lt"/>
                      </a:endParaRPr>
                    </a:p>
                  </a:txBody>
                  <a:tcPr marL="0" marR="0" marT="0" marB="0" vert="horz" anchor="ctr" anchorCtr="0">
                    <a:lnL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+mj-lt"/>
                          <a:ea typeface="微软雅黑" panose="020B0503020204020204" pitchFamily="34" charset="-122"/>
                          <a:cs typeface="+mj-lt"/>
                        </a:rPr>
                        <a:t>Bochu Cypcut</a:t>
                      </a:r>
                      <a:endParaRPr lang="en-US" altLang="en-US" sz="1000" b="0">
                        <a:latin typeface="+mj-lt"/>
                        <a:ea typeface="微软雅黑" panose="020B0503020204020204" pitchFamily="34" charset="-122"/>
                        <a:cs typeface="+mj-lt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+mj-lt"/>
                          <a:cs typeface="Arial" panose="020B0604020202020204" pitchFamily="34" charset="0"/>
                        </a:rPr>
                        <a:t>●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241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000" b="0">
                          <a:latin typeface="+mj-lt"/>
                          <a:cs typeface="+mj-lt"/>
                        </a:rPr>
                        <a:t>  </a:t>
                      </a:r>
                      <a:r>
                        <a:rPr lang="en-US" sz="1000" b="0">
                          <a:latin typeface="+mj-lt"/>
                          <a:ea typeface="微软雅黑" panose="020B0503020204020204" pitchFamily="34" charset="-122"/>
                          <a:cs typeface="+mj-lt"/>
                        </a:rPr>
                        <a:t>Reducer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+mj-lt"/>
                      </a:endParaRPr>
                    </a:p>
                  </a:txBody>
                  <a:tcPr marL="0" marR="0" marT="0" marB="0" vert="horz" anchor="ctr" anchorCtr="0">
                    <a:lnL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latin typeface="+mj-lt"/>
                          <a:cs typeface="+mj-lt"/>
                          <a:sym typeface="+mn-ea"/>
                        </a:rPr>
                        <a:t>MOTOVARIO</a:t>
                      </a:r>
                      <a:endParaRPr lang="en-US" altLang="en-US" sz="1000" b="0">
                        <a:latin typeface="+mj-lt"/>
                        <a:ea typeface="微软雅黑" panose="020B0503020204020204" pitchFamily="34" charset="-122"/>
                        <a:cs typeface="+mj-lt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+mj-lt"/>
                          <a:cs typeface="Arial" panose="020B0604020202020204" pitchFamily="34" charset="0"/>
                        </a:rPr>
                        <a:t>●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241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000" b="0">
                          <a:latin typeface="+mj-lt"/>
                          <a:cs typeface="+mj-lt"/>
                        </a:rPr>
                        <a:t>  Rack and Pinion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+mj-lt"/>
                      </a:endParaRPr>
                    </a:p>
                  </a:txBody>
                  <a:tcPr marL="0" marR="0" marT="0" marB="0" vert="horz" anchor="ctr" anchorCtr="0">
                    <a:lnL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+mj-lt"/>
                          <a:ea typeface="微软雅黑" panose="020B0503020204020204" pitchFamily="34" charset="-122"/>
                          <a:cs typeface="+mj-lt"/>
                        </a:rPr>
                        <a:t>LEADER/YYC</a:t>
                      </a:r>
                      <a:endParaRPr lang="en-US" altLang="en-US" sz="1000" b="0">
                        <a:latin typeface="+mj-lt"/>
                        <a:ea typeface="微软雅黑" panose="020B0503020204020204" pitchFamily="34" charset="-122"/>
                        <a:cs typeface="+mj-lt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+mj-lt"/>
                          <a:cs typeface="Arial" panose="020B0604020202020204" pitchFamily="34" charset="0"/>
                        </a:rPr>
                        <a:t>●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241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000" b="0">
                          <a:latin typeface="+mj-lt"/>
                          <a:ea typeface="微软雅黑" panose="020B0503020204020204" pitchFamily="34" charset="-122"/>
                          <a:cs typeface="+mj-lt"/>
                        </a:rPr>
                        <a:t>  Rail guideway</a:t>
                      </a:r>
                      <a:endParaRPr lang="en-US" altLang="en-US" sz="1000" b="0">
                        <a:latin typeface="+mj-lt"/>
                        <a:ea typeface="微软雅黑" panose="020B0503020204020204" pitchFamily="34" charset="-122"/>
                        <a:cs typeface="+mj-lt"/>
                      </a:endParaRPr>
                    </a:p>
                  </a:txBody>
                  <a:tcPr marL="0" marR="0" marT="0" marB="0" vert="horz" anchor="ctr" anchorCtr="0">
                    <a:lnL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+mj-lt"/>
                          <a:ea typeface="微软雅黑" panose="020B0503020204020204" pitchFamily="34" charset="-122"/>
                          <a:cs typeface="+mj-lt"/>
                        </a:rPr>
                        <a:t>HIWIN</a:t>
                      </a:r>
                      <a:endParaRPr lang="en-US" altLang="en-US" sz="1000" b="0">
                        <a:latin typeface="+mj-lt"/>
                        <a:ea typeface="微软雅黑" panose="020B0503020204020204" pitchFamily="34" charset="-122"/>
                        <a:cs typeface="+mj-lt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+mj-lt"/>
                          <a:cs typeface="Arial" panose="020B0604020202020204" pitchFamily="34" charset="0"/>
                        </a:rPr>
                        <a:t>●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4160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000" b="0">
                          <a:latin typeface="+mj-lt"/>
                          <a:ea typeface="微软雅黑" panose="020B0503020204020204" pitchFamily="34" charset="-122"/>
                          <a:cs typeface="+mj-lt"/>
                        </a:rPr>
                        <a:t>  Servo Motor (1300w*2+850w+400w)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+mj-lt"/>
                      </a:endParaRPr>
                    </a:p>
                  </a:txBody>
                  <a:tcPr marL="0" marR="0" marT="0" marB="0" vert="horz" anchor="ctr" anchorCtr="0">
                    <a:lnL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latin typeface="+mj-lt"/>
                          <a:ea typeface="微软雅黑" panose="020B0503020204020204" pitchFamily="34" charset="-122"/>
                          <a:cs typeface="+mj-lt"/>
                        </a:rPr>
                        <a:t>Yaskawa</a:t>
                      </a:r>
                      <a:endParaRPr lang="en-US" altLang="en-US" sz="1000" b="0">
                        <a:latin typeface="+mj-lt"/>
                        <a:ea typeface="微软雅黑" panose="020B0503020204020204" pitchFamily="34" charset="-122"/>
                        <a:cs typeface="+mj-lt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+mj-lt"/>
                          <a:cs typeface="Arial" panose="020B0604020202020204" pitchFamily="34" charset="0"/>
                        </a:rPr>
                        <a:t>●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241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000" b="0">
                          <a:latin typeface="+mj-lt"/>
                          <a:ea typeface="微软雅黑" panose="020B0503020204020204" pitchFamily="34" charset="-122"/>
                          <a:cs typeface="+mj-lt"/>
                        </a:rPr>
                        <a:t>  Electrical proportional valve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+mj-lt"/>
                      </a:endParaRPr>
                    </a:p>
                  </a:txBody>
                  <a:tcPr marL="0" marR="0" marT="0" marB="0" vert="horz" anchor="ctr" anchorCtr="0">
                    <a:lnL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+mj-lt"/>
                          <a:cs typeface="+mj-lt"/>
                        </a:rPr>
                        <a:t>O</a:t>
                      </a:r>
                      <a:r>
                        <a:rPr lang="en-US" sz="1000" b="0" baseline="-25000">
                          <a:latin typeface="+mj-lt"/>
                          <a:cs typeface="+mj-lt"/>
                        </a:rPr>
                        <a:t>2</a:t>
                      </a:r>
                      <a:r>
                        <a:rPr lang="en-US" sz="1000" b="0">
                          <a:latin typeface="+mj-lt"/>
                          <a:cs typeface="+mj-lt"/>
                        </a:rPr>
                        <a:t>（&lt;10bar）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+mj-lt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latin typeface="+mj-lt"/>
                          <a:cs typeface="Arial" panose="020B0604020202020204" pitchFamily="34" charset="0"/>
                          <a:sym typeface="+mn-ea"/>
                        </a:rPr>
                        <a:t>●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241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000" b="0">
                          <a:latin typeface="+mj-lt"/>
                          <a:cs typeface="+mj-lt"/>
                        </a:rPr>
                        <a:t>  </a:t>
                      </a:r>
                      <a:r>
                        <a:rPr lang="en-US" sz="1000" b="0">
                          <a:latin typeface="+mj-lt"/>
                          <a:ea typeface="微软雅黑" panose="020B0503020204020204" pitchFamily="34" charset="-122"/>
                          <a:cs typeface="+mj-lt"/>
                        </a:rPr>
                        <a:t>Laser source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+mj-lt"/>
                      </a:endParaRPr>
                    </a:p>
                  </a:txBody>
                  <a:tcPr marL="0" marR="0" marT="0" marB="0" vert="horz" anchor="ctr" anchorCtr="0">
                    <a:lnL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+mj-lt"/>
                          <a:ea typeface="微软雅黑" panose="020B0503020204020204" pitchFamily="34" charset="-122"/>
                          <a:cs typeface="+mj-lt"/>
                        </a:rPr>
                        <a:t>Raycus, Max, IPG,GW 1500W</a:t>
                      </a:r>
                      <a:endParaRPr lang="en-US" altLang="en-US" sz="1000" b="0">
                        <a:latin typeface="+mj-lt"/>
                        <a:ea typeface="微软雅黑" panose="020B0503020204020204" pitchFamily="34" charset="-122"/>
                        <a:cs typeface="+mj-lt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+mj-lt"/>
                          <a:cs typeface="Arial" panose="020B0604020202020204" pitchFamily="34" charset="0"/>
                        </a:rPr>
                        <a:t>●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000" b="0">
                          <a:latin typeface="+mj-lt"/>
                          <a:ea typeface="微软雅黑" panose="020B0503020204020204" pitchFamily="34" charset="-122"/>
                          <a:cs typeface="+mj-lt"/>
                        </a:rPr>
                        <a:t>  Laser cutting head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+mj-lt"/>
                      </a:endParaRPr>
                    </a:p>
                  </a:txBody>
                  <a:tcPr marL="0" marR="0" marT="0" marB="0" vert="horz" anchor="ctr" anchorCtr="0">
                    <a:lnL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latin typeface="+mj-lt"/>
                          <a:ea typeface="微软雅黑" panose="020B0503020204020204" pitchFamily="34" charset="-122"/>
                          <a:cs typeface="+mj-lt"/>
                        </a:rPr>
                        <a:t>Raytools/OSPRI</a:t>
                      </a:r>
                      <a:endParaRPr lang="en-US" altLang="en-US" sz="1000" b="0">
                        <a:latin typeface="+mj-lt"/>
                        <a:ea typeface="微软雅黑" panose="020B0503020204020204" pitchFamily="34" charset="-122"/>
                        <a:cs typeface="+mj-lt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+mj-lt"/>
                          <a:cs typeface="Arial" panose="020B0604020202020204" pitchFamily="34" charset="0"/>
                        </a:rPr>
                        <a:t>●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12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000" b="0">
                          <a:latin typeface="+mj-lt"/>
                          <a:cs typeface="+mj-lt"/>
                        </a:rPr>
                        <a:t>  </a:t>
                      </a:r>
                      <a:r>
                        <a:rPr lang="en-US" sz="1000" b="0">
                          <a:latin typeface="+mj-lt"/>
                          <a:ea typeface="微软雅黑" panose="020B0503020204020204" pitchFamily="34" charset="-122"/>
                          <a:cs typeface="+mj-lt"/>
                        </a:rPr>
                        <a:t>Standard electrical parts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+mj-lt"/>
                      </a:endParaRPr>
                    </a:p>
                  </a:txBody>
                  <a:tcPr marL="0" marR="0" marT="0" marB="0" vert="horz" anchor="ctr" anchorCtr="0">
                    <a:lnL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+mj-lt"/>
                          <a:cs typeface="+mj-lt"/>
                        </a:rPr>
                        <a:t>Schneider</a:t>
                      </a:r>
                      <a:r>
                        <a:rPr lang="en-US" sz="1000" b="0">
                          <a:latin typeface="+mj-lt"/>
                          <a:ea typeface="微软雅黑" panose="020B0503020204020204" pitchFamily="34" charset="-122"/>
                          <a:cs typeface="+mj-lt"/>
                        </a:rPr>
                        <a:t>/Shanghai Electric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+mj-lt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+mj-lt"/>
                          <a:cs typeface="Arial" panose="020B0604020202020204" pitchFamily="34" charset="0"/>
                        </a:rPr>
                        <a:t>●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68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000" b="0">
                          <a:latin typeface="+mj-lt"/>
                          <a:ea typeface="微软雅黑" panose="020B0503020204020204" pitchFamily="34" charset="-122"/>
                          <a:cs typeface="+mj-lt"/>
                        </a:rPr>
                        <a:t>  Chiller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+mj-lt"/>
                      </a:endParaRPr>
                    </a:p>
                  </a:txBody>
                  <a:tcPr marL="0" marR="0" marT="0" marB="0" vert="horz" anchor="ctr" anchorCtr="0">
                    <a:lnL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+mj-lt"/>
                          <a:ea typeface="微软雅黑" panose="020B0503020204020204" pitchFamily="34" charset="-122"/>
                          <a:cs typeface="+mj-lt"/>
                        </a:rPr>
                        <a:t>Hanli/S&amp;A</a:t>
                      </a:r>
                      <a:endParaRPr lang="en-US" altLang="en-US" sz="1000" b="0">
                        <a:latin typeface="+mj-lt"/>
                        <a:ea typeface="微软雅黑" panose="020B0503020204020204" pitchFamily="34" charset="-122"/>
                        <a:cs typeface="+mj-lt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+mj-lt"/>
                          <a:cs typeface="Arial" panose="020B0604020202020204" pitchFamily="34" charset="0"/>
                        </a:rPr>
                        <a:t>●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241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000" b="0">
                          <a:latin typeface="+mj-lt"/>
                          <a:cs typeface="+mj-lt"/>
                        </a:rPr>
                        <a:t>  </a:t>
                      </a:r>
                      <a:r>
                        <a:rPr lang="en-US" sz="1000" b="0">
                          <a:latin typeface="+mj-lt"/>
                          <a:ea typeface="微软雅黑" panose="020B0503020204020204" pitchFamily="34" charset="-122"/>
                          <a:cs typeface="+mj-lt"/>
                        </a:rPr>
                        <a:t>Voltage Regulator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+mj-lt"/>
                      </a:endParaRPr>
                    </a:p>
                  </a:txBody>
                  <a:tcPr marL="0" marR="0" marT="0" marB="0" vert="horz" anchor="ctr" anchorCtr="0">
                    <a:lnL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+mj-lt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optional</a:t>
                      </a:r>
                      <a:endParaRPr lang="en-US" altLang="en-US" sz="1000" b="0">
                        <a:latin typeface="+mj-lt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+mj-lt"/>
                          <a:cs typeface="Arial" panose="020B0604020202020204" pitchFamily="34" charset="0"/>
                        </a:rPr>
                        <a:t>◎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7"/>
                    </a:solidFill>
                  </a:tcPr>
                </a:tc>
              </a:tr>
              <a:tr h="27241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000" b="0">
                          <a:latin typeface="+mj-lt"/>
                          <a:cs typeface="+mj-lt"/>
                        </a:rPr>
                        <a:t>  </a:t>
                      </a:r>
                      <a:r>
                        <a:rPr lang="en-US" sz="1000" b="0">
                          <a:latin typeface="+mj-lt"/>
                          <a:ea typeface="微软雅黑" panose="020B0503020204020204" pitchFamily="34" charset="-122"/>
                          <a:cs typeface="+mj-lt"/>
                        </a:rPr>
                        <a:t>Intelligent dust removal system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+mj-lt"/>
                      </a:endParaRPr>
                    </a:p>
                  </a:txBody>
                  <a:tcPr marL="0" marR="0" marT="0" marB="0" vert="horz" anchor="ctr" anchorCtr="0">
                    <a:lnL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latin typeface="+mj-lt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optional</a:t>
                      </a:r>
                      <a:endParaRPr lang="en-US" altLang="en-US" sz="1000" b="0">
                        <a:latin typeface="+mj-lt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+mj-lt"/>
                          <a:cs typeface="Arial" panose="020B0604020202020204" pitchFamily="34" charset="0"/>
                        </a:rPr>
                        <a:t>◎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7"/>
                    </a:solidFill>
                  </a:tcPr>
                </a:tc>
              </a:tr>
              <a:tr h="27241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000" b="0">
                          <a:latin typeface="+mj-lt"/>
                          <a:ea typeface="微软雅黑" panose="020B0503020204020204" pitchFamily="34" charset="-122"/>
                          <a:cs typeface="+mj-lt"/>
                        </a:rPr>
                        <a:t>  Air Compressor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+mj-lt"/>
                      </a:endParaRPr>
                    </a:p>
                  </a:txBody>
                  <a:tcPr marL="0" marR="0" marT="0" marB="0" vert="horz" anchor="ctr" anchorCtr="0">
                    <a:lnL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+mj-lt"/>
                          <a:ea typeface="微软雅黑" panose="020B0503020204020204" pitchFamily="34" charset="-122"/>
                          <a:cs typeface="+mj-lt"/>
                        </a:rPr>
                        <a:t>TANOP Series</a:t>
                      </a:r>
                      <a:endParaRPr lang="en-US" altLang="en-US" sz="1000" b="0">
                        <a:latin typeface="+mj-lt"/>
                        <a:ea typeface="微软雅黑" panose="020B0503020204020204" pitchFamily="34" charset="-122"/>
                        <a:cs typeface="+mj-lt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+mj-lt"/>
                          <a:cs typeface="Arial" panose="020B0604020202020204" pitchFamily="34" charset="0"/>
                        </a:rPr>
                        <a:t>◎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7"/>
                    </a:solidFill>
                  </a:tcPr>
                </a:tc>
              </a:tr>
              <a:tr h="273050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000" b="0">
                          <a:latin typeface="+mj-lt"/>
                          <a:ea typeface="微软雅黑" panose="020B0503020204020204" pitchFamily="34" charset="-122"/>
                          <a:cs typeface="+mj-lt"/>
                        </a:rPr>
                        <a:t>  Cutting gas control valve O2</a:t>
                      </a:r>
                      <a:endParaRPr lang="en-US" altLang="en-US" sz="1000" b="0">
                        <a:latin typeface="+mj-lt"/>
                        <a:ea typeface="微软雅黑" panose="020B0503020204020204" pitchFamily="34" charset="-122"/>
                        <a:cs typeface="+mj-lt"/>
                      </a:endParaRPr>
                    </a:p>
                  </a:txBody>
                  <a:tcPr marL="0" marR="0" marT="0" marB="0" vert="horz" anchor="ctr" anchorCtr="0">
                    <a:lnL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latin typeface="+mj-lt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optional</a:t>
                      </a:r>
                      <a:endParaRPr lang="en-US" altLang="en-US" sz="1000" b="0">
                        <a:latin typeface="+mj-lt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+mj-lt"/>
                          <a:cs typeface="Arial" panose="020B0604020202020204" pitchFamily="34" charset="0"/>
                        </a:rPr>
                        <a:t>◎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7"/>
                    </a:solidFill>
                  </a:tcPr>
                </a:tc>
              </a:tr>
              <a:tr h="27241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000" b="0">
                          <a:latin typeface="+mj-lt"/>
                          <a:ea typeface="微软雅黑" panose="020B0503020204020204" pitchFamily="34" charset="-122"/>
                          <a:cs typeface="+mj-lt"/>
                        </a:rPr>
                        <a:t>  Cutting gas control valve N</a:t>
                      </a:r>
                      <a:r>
                        <a:rPr lang="en-US" sz="1000" b="0">
                          <a:latin typeface="+mj-lt"/>
                          <a:cs typeface="+mj-lt"/>
                        </a:rPr>
                        <a:t>₂</a:t>
                      </a:r>
                      <a:endParaRPr lang="en-US" altLang="en-US" sz="1000" b="0">
                        <a:latin typeface="+mj-lt"/>
                        <a:ea typeface="微软雅黑" panose="020B0503020204020204" pitchFamily="34" charset="-122"/>
                        <a:cs typeface="+mj-lt"/>
                      </a:endParaRPr>
                    </a:p>
                  </a:txBody>
                  <a:tcPr marL="0" marR="0" marT="0" marB="0" vert="horz" anchor="ctr" anchorCtr="0">
                    <a:lnL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latin typeface="+mj-lt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optional</a:t>
                      </a:r>
                      <a:endParaRPr lang="en-US" altLang="en-US" sz="1000" b="0">
                        <a:latin typeface="+mj-lt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+mj-lt"/>
                          <a:cs typeface="Arial" panose="020B0604020202020204" pitchFamily="34" charset="0"/>
                        </a:rPr>
                        <a:t>◎</a:t>
                      </a:r>
                      <a:endParaRPr lang="en-US" altLang="en-US" sz="1000" b="0"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7"/>
                    </a:solidFill>
                  </a:tcPr>
                </a:tc>
              </a:tr>
            </a:tbl>
          </a:graphicData>
        </a:graphic>
      </p:graphicFrame>
      <p:sp>
        <p:nvSpPr>
          <p:cNvPr id="100" name="文本框 99"/>
          <p:cNvSpPr txBox="1"/>
          <p:nvPr/>
        </p:nvSpPr>
        <p:spPr>
          <a:xfrm>
            <a:off x="5829300" y="750887"/>
            <a:ext cx="5080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152400"/>
            <a:r>
              <a:rPr lang="en-US" sz="1600" b="1">
                <a:solidFill>
                  <a:schemeClr val="tx1"/>
                </a:solidFill>
                <a:ea typeface="微软雅黑" panose="020B0503020204020204" pitchFamily="34" charset="-122"/>
                <a:cs typeface="+mn-lt"/>
              </a:rPr>
              <a:t>Machine Configuration As Inquiry</a:t>
            </a:r>
            <a:endParaRPr lang="en-US" sz="1600" b="1">
              <a:solidFill>
                <a:schemeClr val="tx1"/>
              </a:solidFill>
              <a:ea typeface="微软雅黑" panose="020B0503020204020204" pitchFamily="34" charset="-122"/>
              <a:cs typeface="+mn-lt"/>
            </a:endParaRPr>
          </a:p>
          <a:p>
            <a:pPr indent="152400"/>
            <a:r>
              <a:rPr lang="en-US" sz="1200" b="1">
                <a:solidFill>
                  <a:schemeClr val="tx1"/>
                </a:solidFill>
                <a:ea typeface="微软雅黑" panose="020B0503020204020204" pitchFamily="34" charset="-122"/>
                <a:cs typeface="+mn-lt"/>
              </a:rPr>
              <a:t>● </a:t>
            </a:r>
            <a:r>
              <a:rPr lang="en-US" sz="1200" b="1">
                <a:solidFill>
                  <a:schemeClr val="tx1"/>
                </a:solidFill>
                <a:ea typeface="黑体" panose="02010609060101010101" charset="-122"/>
                <a:cs typeface="+mn-lt"/>
              </a:rPr>
              <a:t>Standard   </a:t>
            </a:r>
            <a:r>
              <a:rPr lang="en-US" sz="1200" b="1">
                <a:solidFill>
                  <a:schemeClr val="tx1"/>
                </a:solidFill>
                <a:ea typeface="微软雅黑" panose="020B0503020204020204" pitchFamily="34" charset="-122"/>
                <a:cs typeface="+mn-lt"/>
              </a:rPr>
              <a:t>◎ </a:t>
            </a:r>
            <a:r>
              <a:rPr lang="en-US" sz="1200" b="1">
                <a:solidFill>
                  <a:schemeClr val="tx1"/>
                </a:solidFill>
                <a:ea typeface="黑体" panose="02010609060101010101" charset="-122"/>
                <a:cs typeface="+mn-lt"/>
              </a:rPr>
              <a:t>Optional</a:t>
            </a:r>
            <a:endParaRPr lang="en-US" altLang="en-US" sz="1200" b="1">
              <a:solidFill>
                <a:schemeClr val="tx1"/>
              </a:solidFill>
              <a:ea typeface="黑体" panose="02010609060101010101" charset="-122"/>
              <a:cs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2465" y="4681855"/>
            <a:ext cx="52285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/>
              <a:t>Laser Cutting Machine for Metal Plate </a:t>
            </a:r>
            <a:endParaRPr lang="en-US" altLang="zh-CN" sz="1200"/>
          </a:p>
          <a:p>
            <a:r>
              <a:rPr lang="en-US" altLang="zh-CN" sz="1200"/>
              <a:t>Model: TF 3015 Edge</a:t>
            </a:r>
            <a:endParaRPr lang="en-US" altLang="zh-CN" sz="1200"/>
          </a:p>
        </p:txBody>
      </p:sp>
      <p:pic>
        <p:nvPicPr>
          <p:cNvPr id="3" name="图片 2" descr="logo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8470" y="0"/>
            <a:ext cx="1355090" cy="49022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719695" y="6403340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 sz="1200"/>
              <a:t>www.ray-laser.com</a:t>
            </a:r>
            <a:endParaRPr lang="en-US" altLang="zh-CN" sz="1200"/>
          </a:p>
        </p:txBody>
      </p:sp>
      <p:pic>
        <p:nvPicPr>
          <p:cNvPr id="9" name="图片 8" descr="微信图片_202404171405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465" y="1266825"/>
            <a:ext cx="4591685" cy="327342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0" y="549329"/>
            <a:ext cx="12192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733425" cy="419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accent2"/>
                </a:solidFill>
              </a:rPr>
              <a:t>1</a:t>
            </a:r>
            <a:endParaRPr lang="en-US" altLang="zh-CN" sz="2400">
              <a:solidFill>
                <a:schemeClr val="accent2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33425" y="0"/>
            <a:ext cx="5363210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>
                <a:sym typeface="+mn-ea"/>
              </a:rPr>
              <a:t>Machine Configuration</a:t>
            </a:r>
            <a:endParaRPr lang="zh-CN" altLang="en-US" sz="2400">
              <a:sym typeface="+mn-ea"/>
            </a:endParaRPr>
          </a:p>
        </p:txBody>
      </p:sp>
      <p:sp>
        <p:nvSpPr>
          <p:cNvPr id="8" name="灯片编号占位符 6"/>
          <p:cNvSpPr>
            <a:spLocks noGrp="1"/>
          </p:cNvSpPr>
          <p:nvPr/>
        </p:nvSpPr>
        <p:spPr>
          <a:xfrm>
            <a:off x="5072380" y="6450330"/>
            <a:ext cx="1905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  </a:t>
            </a:r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fld id="{A4092F5C-85EE-442E-913C-64BD8A6772C4}" type="slidenum">
              <a:rPr lang="en-US" altLang="zh-CN" sz="1050" spc="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zh-CN" altLang="en-US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en-US" altLang="zh-CN" sz="105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-2147482619" descr="0f11879021c5432e744e0c7595039b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3205" y="1094740"/>
            <a:ext cx="2190750" cy="2400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5" descr="2edfc70ba3cd3772a7caf2de04c7c1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063" y="3919538"/>
            <a:ext cx="2314575" cy="2409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4171950" y="1603375"/>
            <a:ext cx="676402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/>
              <a:t>Recommanded Air Compressor</a:t>
            </a:r>
            <a:endParaRPr lang="en-US" altLang="zh-CN" b="1"/>
          </a:p>
          <a:p>
            <a:r>
              <a:rPr lang="en-US" altLang="zh-CN"/>
              <a:t>The individual branding TANOP series of air compressor from Shanghai Raylaser is our leading industrial product designed for Laser Cutting Machine with reliable and high quality compressed air that matters.</a:t>
            </a:r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r>
              <a:rPr lang="en-US" altLang="zh-CN" b="1"/>
              <a:t>The Benefits</a:t>
            </a:r>
            <a:endParaRPr lang="en-US" altLang="zh-CN" b="1"/>
          </a:p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/>
              <a:t>Tailored Compressed Air Solutions</a:t>
            </a:r>
            <a:endParaRPr lang="en-US" altLang="zh-CN"/>
          </a:p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/>
              <a:t>High-Quality Compressed Air</a:t>
            </a:r>
            <a:endParaRPr lang="en-US" altLang="zh-CN"/>
          </a:p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/>
              <a:t>Reliable air</a:t>
            </a:r>
            <a:endParaRPr lang="en-US" altLang="zh-CN"/>
          </a:p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/>
              <a:t>Lower operating expenses</a:t>
            </a:r>
            <a:endParaRPr lang="en-US" altLang="zh-CN"/>
          </a:p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/>
              <a:t>High Ambient Operation</a:t>
            </a:r>
            <a:endParaRPr lang="en-US" altLang="zh-CN"/>
          </a:p>
        </p:txBody>
      </p:sp>
      <p:pic>
        <p:nvPicPr>
          <p:cNvPr id="6" name="图片 5" descr="logo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8470" y="0"/>
            <a:ext cx="1355090" cy="49022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719695" y="6403340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 sz="1200"/>
              <a:t>www.ray-laser.com</a:t>
            </a:r>
            <a:endParaRPr lang="en-US" altLang="zh-CN" sz="12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0" y="549329"/>
            <a:ext cx="12192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733425" cy="419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accent2"/>
                </a:solidFill>
              </a:rPr>
              <a:t>2</a:t>
            </a:r>
            <a:endParaRPr lang="en-US" altLang="zh-CN" sz="2400">
              <a:solidFill>
                <a:schemeClr val="accent2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33425" y="0"/>
            <a:ext cx="5363210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>
                <a:sym typeface="+mn-ea"/>
              </a:rPr>
              <a:t>Cutting Parameters</a:t>
            </a:r>
            <a:endParaRPr lang="en-US" sz="2400">
              <a:sym typeface="+mn-ea"/>
            </a:endParaRPr>
          </a:p>
        </p:txBody>
      </p:sp>
      <p:sp>
        <p:nvSpPr>
          <p:cNvPr id="8" name="灯片编号占位符 6"/>
          <p:cNvSpPr>
            <a:spLocks noGrp="1"/>
          </p:cNvSpPr>
          <p:nvPr/>
        </p:nvSpPr>
        <p:spPr>
          <a:xfrm>
            <a:off x="5072380" y="6450330"/>
            <a:ext cx="1905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  </a:t>
            </a:r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fld id="{A4092F5C-85EE-442E-913C-64BD8A6772C4}" type="slidenum">
              <a:rPr lang="en-US" altLang="zh-CN" sz="1050" spc="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zh-CN" altLang="en-US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en-US" altLang="zh-CN" sz="105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logo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18470" y="0"/>
            <a:ext cx="1355090" cy="490220"/>
          </a:xfrm>
          <a:prstGeom prst="rect">
            <a:avLst/>
          </a:prstGeom>
        </p:spPr>
      </p:pic>
      <p:graphicFrame>
        <p:nvGraphicFramePr>
          <p:cNvPr id="5" name="表格 4"/>
          <p:cNvGraphicFramePr/>
          <p:nvPr>
            <p:custDataLst>
              <p:tags r:id="rId2"/>
            </p:custDataLst>
          </p:nvPr>
        </p:nvGraphicFramePr>
        <p:xfrm>
          <a:off x="733425" y="955040"/>
          <a:ext cx="10596880" cy="4206240"/>
        </p:xfrm>
        <a:graphic>
          <a:graphicData uri="http://schemas.openxmlformats.org/drawingml/2006/table">
            <a:tbl>
              <a:tblPr/>
              <a:tblGrid>
                <a:gridCol w="902335"/>
                <a:gridCol w="846455"/>
                <a:gridCol w="843280"/>
                <a:gridCol w="901065"/>
                <a:gridCol w="824865"/>
                <a:gridCol w="1014095"/>
                <a:gridCol w="927100"/>
                <a:gridCol w="901700"/>
                <a:gridCol w="947420"/>
                <a:gridCol w="990600"/>
                <a:gridCol w="1497965"/>
              </a:tblGrid>
              <a:tr h="242570">
                <a:tc gridSpan="11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MFSC-1500(50μm) Cutting Parameter</a:t>
                      </a:r>
                      <a:endParaRPr lang="en-US" altLang="en-US" sz="12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644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Material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Thickness</a:t>
                      </a:r>
                      <a:endParaRPr 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（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mm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）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Auxilliary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Speed</a:t>
                      </a:r>
                      <a:endParaRPr 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（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m/min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）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Power</a:t>
                      </a:r>
                      <a:endParaRPr 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（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）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Burst Freq.</a:t>
                      </a:r>
                      <a:endParaRPr 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（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Hz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）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Duty Cycle</a:t>
                      </a:r>
                      <a:endParaRPr 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（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%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）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Pressure</a:t>
                      </a:r>
                      <a:endParaRPr 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（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bar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）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Follow Height</a:t>
                      </a:r>
                      <a:endParaRPr 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（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mm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）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Focal Position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Nozzle Type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455">
                <a:tc rowSpan="7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Mild Steel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N2/Air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20~22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1000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5000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12~16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0.5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Single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1.0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09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6~7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12~16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0~-0.5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Single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</a:tr>
              <a:tr h="21145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O2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2.8~3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0.6~0.9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0.8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4.5~5.5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Double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1.2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09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O2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2.2~2.4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0.6~0.9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2~3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Double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2.0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</a:tr>
              <a:tr h="21145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O2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1.5~1.7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0.6~0.9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2~3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Double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45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O2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1.2~1.4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0.6~0.9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2~3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Double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3.0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</a:tr>
              <a:tr h="21209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O2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1.0~1.1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0.6~0.9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2~3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Double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3.0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455">
                <a:tc rowSpan="4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Stainless Steel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N2/Air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21~23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12~16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Single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1.0-1.5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</a:tr>
              <a:tr h="21209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N2/Air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6.5~7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12~16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0~-0.5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Single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1.5-2.0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45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N2/Air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2.3~2.5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12~16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-1~-1.5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Single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2.0-3.0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</a:tr>
              <a:tr h="21209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N2/Air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1.4~1.6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12~16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-2~-2.5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Single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3.0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455">
                <a:tc row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Aluminum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N2/Air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15~17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12~16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Single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1.0-1.5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</a:tr>
              <a:tr h="21145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N2/Air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3.5~4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12~16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0~-0.5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Single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1.5-2.0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09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N2/Air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1.4~1.6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12~16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0~-0.5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Single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2.0-3.0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</a:tr>
              <a:tr h="211455">
                <a:tc row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Copper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N2/Air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13~15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12~16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Single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1.0-1.5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09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N2/Air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3~3.5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12~16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0~-0.5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Single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1.5-2.0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</a:tr>
              <a:tr h="21145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N2/Air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0.9~1.1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12~16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0~-0.5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Single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2.0-3.0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0" y="549329"/>
            <a:ext cx="12192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733425" cy="419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accent2"/>
                </a:solidFill>
              </a:rPr>
              <a:t>2</a:t>
            </a:r>
            <a:endParaRPr lang="en-US" altLang="zh-CN" sz="2400">
              <a:solidFill>
                <a:schemeClr val="accent2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33425" y="0"/>
            <a:ext cx="5363210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>
                <a:sym typeface="+mn-ea"/>
              </a:rPr>
              <a:t>Cutting Sample</a:t>
            </a:r>
            <a:endParaRPr lang="en-US" sz="2400">
              <a:sym typeface="+mn-ea"/>
            </a:endParaRPr>
          </a:p>
        </p:txBody>
      </p:sp>
      <p:sp>
        <p:nvSpPr>
          <p:cNvPr id="8" name="灯片编号占位符 6"/>
          <p:cNvSpPr>
            <a:spLocks noGrp="1"/>
          </p:cNvSpPr>
          <p:nvPr/>
        </p:nvSpPr>
        <p:spPr>
          <a:xfrm>
            <a:off x="5072380" y="6450330"/>
            <a:ext cx="1905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  </a:t>
            </a:r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fld id="{A4092F5C-85EE-442E-913C-64BD8A6772C4}" type="slidenum">
              <a:rPr lang="en-US" altLang="zh-CN" sz="1050" spc="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zh-CN" altLang="en-US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en-US" altLang="zh-CN" sz="105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logo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18470" y="0"/>
            <a:ext cx="1355090" cy="490220"/>
          </a:xfrm>
          <a:prstGeom prst="rect">
            <a:avLst/>
          </a:prstGeom>
        </p:spPr>
      </p:pic>
      <p:pic>
        <p:nvPicPr>
          <p:cNvPr id="9" name="图片 8" descr="微信图片_202404171405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95" y="1121410"/>
            <a:ext cx="4591685" cy="32734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6675" y="3841750"/>
            <a:ext cx="2649220" cy="283718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1350" y="608330"/>
            <a:ext cx="2371725" cy="316293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32485" y="535241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Customer’s Cutting Parts</a:t>
            </a:r>
            <a:endParaRPr lang="en-US" altLang="zh-CN"/>
          </a:p>
        </p:txBody>
      </p:sp>
      <p:sp>
        <p:nvSpPr>
          <p:cNvPr id="12" name="燕尾形箭头 11"/>
          <p:cNvSpPr/>
          <p:nvPr/>
        </p:nvSpPr>
        <p:spPr>
          <a:xfrm>
            <a:off x="3522345" y="5097145"/>
            <a:ext cx="1812290" cy="882015"/>
          </a:xfrm>
          <a:prstGeom prst="notched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" name="图片 3" descr="170072142337789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8490" y="1051560"/>
            <a:ext cx="3367405" cy="2526030"/>
          </a:xfrm>
          <a:prstGeom prst="rect">
            <a:avLst/>
          </a:prstGeom>
        </p:spPr>
      </p:pic>
      <p:pic>
        <p:nvPicPr>
          <p:cNvPr id="13" name="图片 12" descr="sa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8770" y="3841750"/>
            <a:ext cx="3576320" cy="283781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0" y="549329"/>
            <a:ext cx="12192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733425" cy="419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accent2"/>
                </a:solidFill>
              </a:rPr>
              <a:t>3</a:t>
            </a:r>
            <a:endParaRPr lang="en-US" altLang="zh-CN" sz="2400">
              <a:solidFill>
                <a:schemeClr val="accent2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33425" y="0"/>
            <a:ext cx="5363210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>
                <a:sym typeface="+mn-ea"/>
              </a:rPr>
              <a:t>Machine Mechanical Performance</a:t>
            </a:r>
            <a:endParaRPr lang="en-US" sz="2400">
              <a:sym typeface="+mn-ea"/>
            </a:endParaRPr>
          </a:p>
        </p:txBody>
      </p:sp>
      <p:sp>
        <p:nvSpPr>
          <p:cNvPr id="8" name="灯片编号占位符 6"/>
          <p:cNvSpPr>
            <a:spLocks noGrp="1"/>
          </p:cNvSpPr>
          <p:nvPr/>
        </p:nvSpPr>
        <p:spPr>
          <a:xfrm>
            <a:off x="5072380" y="6450330"/>
            <a:ext cx="1905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  </a:t>
            </a:r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fld id="{A4092F5C-85EE-442E-913C-64BD8A6772C4}" type="slidenum">
              <a:rPr lang="en-US" altLang="zh-CN" sz="1050" spc="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zh-CN" altLang="en-US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en-US" altLang="zh-CN" sz="105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6184583" y="1907540"/>
          <a:ext cx="5741035" cy="3378200"/>
        </p:xfrm>
        <a:graphic>
          <a:graphicData uri="http://schemas.openxmlformats.org/drawingml/2006/table">
            <a:tbl>
              <a:tblPr/>
              <a:tblGrid>
                <a:gridCol w="436880"/>
                <a:gridCol w="2514600"/>
                <a:gridCol w="2789555"/>
              </a:tblGrid>
              <a:tr h="2413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No.</a:t>
                      </a:r>
                      <a:endParaRPr lang="en-US" altLang="en-US" sz="12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Key Performance</a:t>
                      </a:r>
                      <a:endParaRPr lang="en-US" altLang="en-US" sz="12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Specification</a:t>
                      </a:r>
                      <a:endParaRPr lang="en-US" altLang="en-US" sz="12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262626"/>
                          </a:solidFill>
                          <a:latin typeface="Arial" panose="020B0604020202020204" charset="-122"/>
                        </a:rPr>
                        <a:t>Working area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3000mm×1500mm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X axis length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1510mm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Y axes length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3010mm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Z axis length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300mm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262626"/>
                          </a:solidFill>
                          <a:latin typeface="Arial" panose="020B0604020202020204" charset="-122"/>
                        </a:rPr>
                        <a:t>Positioning accuracy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≤0.03mm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Repeat p</a:t>
                      </a:r>
                      <a:r>
                        <a:rPr lang="en-US" sz="1200" b="0">
                          <a:solidFill>
                            <a:srgbClr val="262626"/>
                          </a:solidFill>
                          <a:latin typeface="Arial" panose="020B0604020202020204" charset="-122"/>
                        </a:rPr>
                        <a:t>ositioning accuracy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≤0.02mm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262626"/>
                          </a:solidFill>
                          <a:latin typeface="Arial" panose="020B0604020202020204" charset="-122"/>
                        </a:rPr>
                        <a:t>Max.accumulated speed</a:t>
                      </a:r>
                      <a:endParaRPr lang="en-US" altLang="en-US" sz="1200" b="0">
                        <a:solidFill>
                          <a:srgbClr val="262626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100m/min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262626"/>
                          </a:solidFill>
                          <a:latin typeface="Arial" panose="020B0604020202020204" charset="-122"/>
                        </a:rPr>
                        <a:t>Max.Acceleration</a:t>
                      </a:r>
                      <a:endParaRPr lang="en-US" altLang="en-US" sz="1200" b="0">
                        <a:solidFill>
                          <a:srgbClr val="262626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1.2G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9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en-US" sz="1200" b="0">
                          <a:solidFill>
                            <a:srgbClr val="262626"/>
                          </a:solidFill>
                          <a:latin typeface="Arial" panose="020B0604020202020204" charset="-122"/>
                        </a:rPr>
                        <a:t>Load Bearing Capacity</a:t>
                      </a:r>
                      <a:endParaRPr lang="en-US" altLang="en-US" sz="1200" b="0">
                        <a:solidFill>
                          <a:srgbClr val="262626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1500KG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262626"/>
                          </a:solidFill>
                          <a:latin typeface="Arial" panose="020B0604020202020204" charset="-122"/>
                        </a:rPr>
                        <a:t>Overall weight</a:t>
                      </a:r>
                      <a:endParaRPr lang="en-US" altLang="en-US" sz="1200" b="0">
                        <a:solidFill>
                          <a:srgbClr val="262626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2200Kg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11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262626"/>
                          </a:solidFill>
                          <a:latin typeface="Arial" panose="020B0604020202020204" charset="-122"/>
                        </a:rPr>
                        <a:t>Machine overall dimensions</a:t>
                      </a:r>
                      <a:endParaRPr lang="en-US" altLang="en-US" sz="1200" b="0">
                        <a:solidFill>
                          <a:srgbClr val="262626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L4800mm*W2600mm*H1860mm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12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Power supply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AC380V/50Hz/≤50KVA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13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Rating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IP54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6202680" y="12471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Technical Data</a:t>
            </a:r>
            <a:endParaRPr lang="en-US" altLang="zh-CN"/>
          </a:p>
        </p:txBody>
      </p:sp>
      <p:pic>
        <p:nvPicPr>
          <p:cNvPr id="4" name="图片 3" descr="logo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18470" y="0"/>
            <a:ext cx="1355090" cy="49022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719695" y="6403340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 sz="1200"/>
              <a:t>www.ray-laser.com</a:t>
            </a:r>
            <a:endParaRPr lang="en-US" altLang="zh-CN" sz="1200"/>
          </a:p>
        </p:txBody>
      </p:sp>
      <p:pic>
        <p:nvPicPr>
          <p:cNvPr id="6" name="图片 5" descr="微信图片_202404171405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535" y="1339215"/>
            <a:ext cx="5880100" cy="419163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0" y="549329"/>
            <a:ext cx="12192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733425" cy="419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accent2"/>
                </a:solidFill>
              </a:rPr>
              <a:t>4</a:t>
            </a:r>
            <a:endParaRPr lang="en-US" altLang="zh-CN" sz="2400">
              <a:solidFill>
                <a:schemeClr val="accent2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33425" y="0"/>
            <a:ext cx="5363210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>
                <a:sym typeface="+mn-ea"/>
              </a:rPr>
              <a:t>Machine Features &amp; Advantages</a:t>
            </a:r>
            <a:endParaRPr lang="en-US" sz="2400">
              <a:sym typeface="+mn-ea"/>
            </a:endParaRPr>
          </a:p>
        </p:txBody>
      </p:sp>
      <p:sp>
        <p:nvSpPr>
          <p:cNvPr id="8" name="灯片编号占位符 6"/>
          <p:cNvSpPr>
            <a:spLocks noGrp="1"/>
          </p:cNvSpPr>
          <p:nvPr/>
        </p:nvSpPr>
        <p:spPr>
          <a:xfrm>
            <a:off x="5072380" y="6450330"/>
            <a:ext cx="1905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  </a:t>
            </a:r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fld id="{A4092F5C-85EE-442E-913C-64BD8A6772C4}" type="slidenum">
              <a:rPr lang="en-US" altLang="zh-CN" sz="1050" spc="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zh-CN" altLang="en-US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en-US" altLang="zh-CN" sz="105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96635" y="1076325"/>
            <a:ext cx="5807075" cy="4799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b="1" dirty="0" smtClean="0">
                <a:sym typeface="+mn-ea"/>
              </a:rPr>
              <a:t>The Preactive anti-collision function by Boci are option.</a:t>
            </a:r>
            <a:endParaRPr lang="en-US" altLang="zh-CN" b="1" dirty="0" smtClean="0">
              <a:sym typeface="+mn-ea"/>
            </a:endParaRPr>
          </a:p>
          <a:p>
            <a:r>
              <a:rPr lang="en-US" altLang="zh-CN" b="1" dirty="0" smtClean="0">
                <a:sym typeface="+mn-ea"/>
              </a:rPr>
              <a:t>Effective Laser Cutting Head Collision Protection</a:t>
            </a:r>
            <a:endParaRPr lang="en-US" altLang="zh-CN" b="1" dirty="0" smtClean="0">
              <a:sym typeface="+mn-ea"/>
            </a:endParaRPr>
          </a:p>
          <a:p>
            <a:r>
              <a:rPr lang="en-US" altLang="zh-CN" dirty="0" smtClean="0">
                <a:sym typeface="+mn-ea"/>
              </a:rPr>
              <a:t>All customers want to avoid mechanical damage by collision!</a:t>
            </a:r>
            <a:endParaRPr lang="en-US" altLang="zh-CN" dirty="0" smtClean="0"/>
          </a:p>
          <a:p>
            <a:r>
              <a:rPr lang="en-US" altLang="zh-CN" dirty="0" smtClean="0">
                <a:sym typeface="+mn-ea"/>
              </a:rPr>
              <a:t>Effective collision protection can minimize the machine downtime.</a:t>
            </a:r>
            <a:endParaRPr lang="en-US" altLang="zh-CN" dirty="0" smtClean="0">
              <a:sym typeface="+mn-ea"/>
            </a:endParaRPr>
          </a:p>
          <a:p>
            <a:r>
              <a:rPr lang="zh-CN">
                <a:sym typeface="+mn-ea"/>
              </a:rPr>
              <a:t>This innovative feature improves workflow and minimizes down time, allowing operators to achieve high-quality laser-cut products more efficiently.</a:t>
            </a:r>
            <a:endParaRPr lang="zh-CN">
              <a:sym typeface="+mn-ea"/>
            </a:endParaRPr>
          </a:p>
          <a:p>
            <a:endParaRPr lang="zh-CN">
              <a:sym typeface="+mn-ea"/>
            </a:endParaRPr>
          </a:p>
          <a:p>
            <a:r>
              <a:rPr lang="en-US" altLang="zh-CN" b="1">
                <a:sym typeface="+mn-ea"/>
              </a:rPr>
              <a:t>Other Key Features</a:t>
            </a:r>
            <a:r>
              <a:rPr lang="en-US" altLang="zh-CN">
                <a:sym typeface="+mn-ea"/>
              </a:rPr>
              <a:t>:</a:t>
            </a:r>
            <a:endParaRPr lang="en-US" altLang="zh-CN">
              <a:sym typeface="+mn-ea"/>
            </a:endParaRPr>
          </a:p>
          <a:p>
            <a:pPr marL="342900" indent="-342900">
              <a:buAutoNum type="arabicPeriod"/>
            </a:pPr>
            <a:r>
              <a:rPr lang="zh-CN"/>
              <a:t>Dust-proof design with three protection windows</a:t>
            </a:r>
            <a:endParaRPr lang="zh-CN"/>
          </a:p>
          <a:p>
            <a:pPr marL="342900" indent="-342900">
              <a:buAutoNum type="arabicPeriod"/>
            </a:pPr>
            <a:r>
              <a:rPr lang="zh-CN" altLang="zh-CN" dirty="0" smtClean="0">
                <a:sym typeface="+mn-ea"/>
              </a:rPr>
              <a:t>Modular catridge of focus protection widnow is convenient for maintenance.</a:t>
            </a:r>
            <a:endParaRPr lang="zh-CN" altLang="zh-CN" dirty="0" smtClean="0">
              <a:sym typeface="+mn-ea"/>
            </a:endParaRPr>
          </a:p>
          <a:p>
            <a:pPr marL="342900" indent="-342900">
              <a:buAutoNum type="arabicPeriod"/>
            </a:pPr>
            <a:r>
              <a:rPr lang="zh-CN" altLang="zh-CN" dirty="0" smtClean="0">
                <a:sym typeface="+mn-ea"/>
              </a:rPr>
              <a:t>Focus change by collimation lens movement</a:t>
            </a:r>
            <a:endParaRPr lang="zh-CN" altLang="zh-CN" dirty="0" smtClean="0">
              <a:sym typeface="+mn-ea"/>
            </a:endParaRPr>
          </a:p>
          <a:p>
            <a:pPr marL="342900" indent="-342900">
              <a:buAutoNum type="arabicPeriod"/>
            </a:pPr>
            <a:r>
              <a:rPr lang="zh-CN" altLang="zh-CN" dirty="0" smtClean="0">
                <a:sym typeface="+mn-ea"/>
              </a:rPr>
              <a:t>Lightning piercing</a:t>
            </a:r>
            <a:r>
              <a:rPr lang="en-US" altLang="zh-CN" dirty="0" smtClean="0">
                <a:sym typeface="+mn-ea"/>
              </a:rPr>
              <a:t> to save time up to 30%</a:t>
            </a:r>
            <a:endParaRPr lang="en-US" altLang="zh-CN" dirty="0" smtClean="0">
              <a:sym typeface="+mn-ea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474980" y="1610360"/>
            <a:ext cx="5514975" cy="27901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 descr="logo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8470" y="0"/>
            <a:ext cx="1355090" cy="4902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719695" y="6403340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 sz="1200"/>
              <a:t>www.ray-laser.com</a:t>
            </a:r>
            <a:endParaRPr lang="en-US" altLang="zh-CN" sz="12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0" y="549329"/>
            <a:ext cx="12192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733425" cy="419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accent2"/>
                </a:solidFill>
              </a:rPr>
              <a:t>4</a:t>
            </a:r>
            <a:endParaRPr lang="en-US" altLang="zh-CN" sz="2400">
              <a:solidFill>
                <a:schemeClr val="accent2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33425" y="0"/>
            <a:ext cx="5363210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>
                <a:sym typeface="+mn-ea"/>
              </a:rPr>
              <a:t>Machine Features &amp; Advantages</a:t>
            </a:r>
            <a:endParaRPr lang="en-US" sz="2400">
              <a:sym typeface="+mn-ea"/>
            </a:endParaRPr>
          </a:p>
        </p:txBody>
      </p:sp>
      <p:sp>
        <p:nvSpPr>
          <p:cNvPr id="8" name="灯片编号占位符 6"/>
          <p:cNvSpPr>
            <a:spLocks noGrp="1"/>
          </p:cNvSpPr>
          <p:nvPr/>
        </p:nvSpPr>
        <p:spPr>
          <a:xfrm>
            <a:off x="5072380" y="6450330"/>
            <a:ext cx="1905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  </a:t>
            </a:r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fld id="{A4092F5C-85EE-442E-913C-64BD8A6772C4}" type="slidenum">
              <a:rPr lang="en-US" altLang="zh-CN" sz="1050" spc="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zh-CN" altLang="en-US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en-US" altLang="zh-CN" sz="105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73742896" name="组合 2"/>
          <p:cNvGrpSpPr/>
          <p:nvPr/>
        </p:nvGrpSpPr>
        <p:grpSpPr>
          <a:xfrm>
            <a:off x="234315" y="2053590"/>
            <a:ext cx="4551680" cy="2165350"/>
            <a:chOff x="11298" y="123351"/>
            <a:chExt cx="5782" cy="3367"/>
          </a:xfrm>
        </p:grpSpPr>
        <p:pic>
          <p:nvPicPr>
            <p:cNvPr id="1073742897" name="Image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11298" y="124260"/>
              <a:ext cx="5782" cy="245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73742898" name="Image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4821" y="123351"/>
              <a:ext cx="1901" cy="121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00" name="文本框 99"/>
          <p:cNvSpPr txBox="1"/>
          <p:nvPr/>
        </p:nvSpPr>
        <p:spPr>
          <a:xfrm>
            <a:off x="4900295" y="1463675"/>
            <a:ext cx="6382385" cy="31381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b="1">
                <a:solidFill>
                  <a:srgbClr val="3B3838"/>
                </a:solidFill>
                <a:cs typeface="+mn-lt"/>
              </a:rPr>
              <a:t>Heavy Duty Mortise-and-Tenon structure machine bed</a:t>
            </a:r>
            <a:endParaRPr lang="en-US" b="1">
              <a:solidFill>
                <a:srgbClr val="3B3838"/>
              </a:solidFill>
              <a:cs typeface="+mn-lt"/>
            </a:endParaRPr>
          </a:p>
          <a:p>
            <a:pPr indent="0"/>
            <a:r>
              <a:rPr lang="en-US" altLang="zh-CN">
                <a:cs typeface="+mn-lt"/>
                <a:sym typeface="+mn-ea"/>
              </a:rPr>
              <a:t>The</a:t>
            </a:r>
            <a:r>
              <a:rPr lang="zh-CN">
                <a:cs typeface="+mn-lt"/>
                <a:sym typeface="+mn-ea"/>
              </a:rPr>
              <a:t> </a:t>
            </a:r>
            <a:r>
              <a:rPr lang="en-US" altLang="zh-CN">
                <a:cs typeface="+mn-lt"/>
                <a:sym typeface="+mn-ea"/>
              </a:rPr>
              <a:t>Heavy Duty </a:t>
            </a:r>
            <a:r>
              <a:rPr lang="en-US" altLang="zh-CN">
                <a:cs typeface="+mn-lt"/>
                <a:sym typeface="+mn-ea"/>
              </a:rPr>
              <a:t>Mortise-and-Tenon</a:t>
            </a:r>
            <a:r>
              <a:rPr lang="en-US" altLang="zh-CN">
                <a:cs typeface="+mn-lt"/>
                <a:sym typeface="+mn-ea"/>
              </a:rPr>
              <a:t> Structure machine bed</a:t>
            </a:r>
            <a:r>
              <a:rPr lang="zh-CN">
                <a:cs typeface="+mn-lt"/>
                <a:sym typeface="+mn-ea"/>
              </a:rPr>
              <a:t> is an ideal investment for </a:t>
            </a:r>
            <a:r>
              <a:rPr lang="en-US" altLang="zh-CN">
                <a:cs typeface="+mn-lt"/>
                <a:sym typeface="+mn-ea"/>
              </a:rPr>
              <a:t>professional manufacturing</a:t>
            </a:r>
            <a:r>
              <a:rPr lang="zh-CN">
                <a:cs typeface="+mn-lt"/>
                <a:sym typeface="+mn-ea"/>
              </a:rPr>
              <a:t> seeking enhanced performance and efficient laser cutting</a:t>
            </a:r>
            <a:r>
              <a:rPr lang="en-US" altLang="zh-CN">
                <a:cs typeface="+mn-lt"/>
                <a:sym typeface="+mn-ea"/>
              </a:rPr>
              <a:t>.</a:t>
            </a:r>
            <a:endParaRPr lang="zh-CN">
              <a:cs typeface="+mn-lt"/>
              <a:sym typeface="+mn-ea"/>
            </a:endParaRPr>
          </a:p>
          <a:p>
            <a:pPr indent="0"/>
            <a:endParaRPr lang="zh-CN">
              <a:latin typeface="+mn-ea"/>
              <a:cs typeface="+mn-lt"/>
              <a:sym typeface="+mn-ea"/>
            </a:endParaRPr>
          </a:p>
          <a:p>
            <a:pPr indent="0"/>
            <a:r>
              <a:rPr lang="en-US" altLang="zh-CN">
                <a:latin typeface="+mn-ea"/>
                <a:cs typeface="+mn-lt"/>
                <a:sym typeface="+mn-ea"/>
              </a:rPr>
              <a:t>Features:</a:t>
            </a:r>
            <a:endParaRPr lang="zh-CN">
              <a:latin typeface="+mn-ea"/>
              <a:cs typeface="+mn-lt"/>
              <a:sym typeface="+mn-ea"/>
            </a:endParaRPr>
          </a:p>
          <a:p>
            <a:pPr marL="342900" indent="-342900">
              <a:buFont typeface="+mj-lt"/>
              <a:buAutoNum type="alphaLcParenR"/>
            </a:pPr>
            <a:r>
              <a:rPr lang="en-US" altLang="en-US">
                <a:solidFill>
                  <a:srgbClr val="3B3838"/>
                </a:solidFill>
                <a:cs typeface="+mn-lt"/>
                <a:sym typeface="+mn-ea"/>
              </a:rPr>
              <a:t>Thermal Stress Relief without machine deformation</a:t>
            </a:r>
            <a:endParaRPr lang="en-US" altLang="en-US">
              <a:solidFill>
                <a:srgbClr val="3B3838"/>
              </a:solidFill>
              <a:cs typeface="+mn-lt"/>
              <a:sym typeface="+mn-ea"/>
            </a:endParaRPr>
          </a:p>
          <a:p>
            <a:pPr marL="342900" indent="-342900">
              <a:buFont typeface="+mj-lt"/>
              <a:buAutoNum type="alphaLcParenR"/>
            </a:pPr>
            <a:r>
              <a:rPr lang="en-US" altLang="zh-CN">
                <a:cs typeface="+mn-lt"/>
                <a:sym typeface="+mn-ea"/>
              </a:rPr>
              <a:t>600 degrees stress relief annealing process</a:t>
            </a:r>
            <a:endParaRPr lang="en-US" altLang="zh-CN">
              <a:cs typeface="+mn-lt"/>
              <a:sym typeface="+mn-ea"/>
            </a:endParaRPr>
          </a:p>
          <a:p>
            <a:pPr marL="342900" indent="-342900">
              <a:buFont typeface="+mj-lt"/>
              <a:buAutoNum type="alphaLcParenR"/>
            </a:pPr>
            <a:r>
              <a:rPr lang="en-US" altLang="zh-CN">
                <a:cs typeface="+mn-lt"/>
                <a:sym typeface="+mn-ea"/>
              </a:rPr>
              <a:t>Corrosion resistance</a:t>
            </a:r>
            <a:endParaRPr lang="en-US" altLang="zh-CN">
              <a:cs typeface="+mn-lt"/>
              <a:sym typeface="+mn-ea"/>
            </a:endParaRPr>
          </a:p>
          <a:p>
            <a:pPr marL="342900" indent="-342900">
              <a:buFont typeface="+mj-lt"/>
              <a:buAutoNum type="alphaLcParenR"/>
            </a:pPr>
            <a:r>
              <a:rPr lang="en-US" altLang="zh-CN">
                <a:cs typeface="+mn-lt"/>
                <a:sym typeface="+mn-ea"/>
              </a:rPr>
              <a:t>Oxidation resistance </a:t>
            </a:r>
            <a:endParaRPr lang="en-US" altLang="zh-CN">
              <a:cs typeface="+mn-lt"/>
              <a:sym typeface="+mn-ea"/>
            </a:endParaRPr>
          </a:p>
          <a:p>
            <a:pPr marL="342900" indent="-342900">
              <a:buFont typeface="+mj-lt"/>
              <a:buAutoNum type="alphaLcParenR"/>
            </a:pPr>
            <a:r>
              <a:rPr lang="en-US" altLang="zh-CN">
                <a:cs typeface="+mn-lt"/>
                <a:sym typeface="+mn-ea"/>
              </a:rPr>
              <a:t>High Rigid and Reliability</a:t>
            </a:r>
            <a:endParaRPr lang="en-US" altLang="en-US">
              <a:solidFill>
                <a:srgbClr val="3B3838"/>
              </a:solidFill>
              <a:cs typeface="+mn-lt"/>
            </a:endParaRPr>
          </a:p>
        </p:txBody>
      </p:sp>
      <p:pic>
        <p:nvPicPr>
          <p:cNvPr id="3" name="图片 2" descr="logo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8470" y="0"/>
            <a:ext cx="1355090" cy="4902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719695" y="6403340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 sz="1200"/>
              <a:t>www.ray-laser.com</a:t>
            </a:r>
            <a:endParaRPr lang="en-US" altLang="zh-CN" sz="12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0" y="549329"/>
            <a:ext cx="12192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733425" cy="419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accent2"/>
                </a:solidFill>
              </a:rPr>
              <a:t>4</a:t>
            </a:r>
            <a:endParaRPr lang="en-US" altLang="zh-CN" sz="2400">
              <a:solidFill>
                <a:schemeClr val="accent2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33425" y="0"/>
            <a:ext cx="5363210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>
                <a:sym typeface="+mn-ea"/>
              </a:rPr>
              <a:t>Machine Features &amp; Advantages</a:t>
            </a:r>
            <a:endParaRPr lang="en-US" sz="2400">
              <a:sym typeface="+mn-ea"/>
            </a:endParaRPr>
          </a:p>
        </p:txBody>
      </p:sp>
      <p:sp>
        <p:nvSpPr>
          <p:cNvPr id="8" name="灯片编号占位符 6"/>
          <p:cNvSpPr>
            <a:spLocks noGrp="1"/>
          </p:cNvSpPr>
          <p:nvPr/>
        </p:nvSpPr>
        <p:spPr>
          <a:xfrm>
            <a:off x="5072380" y="6450330"/>
            <a:ext cx="1905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  </a:t>
            </a:r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fld id="{A4092F5C-85EE-442E-913C-64BD8A6772C4}" type="slidenum">
              <a:rPr lang="en-US" altLang="zh-CN" sz="1050" spc="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zh-CN" altLang="en-US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en-US" altLang="zh-CN" sz="105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4815205" y="3694430"/>
            <a:ext cx="6382385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1400" b="1">
                <a:solidFill>
                  <a:srgbClr val="3B3838"/>
                </a:solidFill>
                <a:ea typeface="宋体" panose="02010600030101010101" pitchFamily="2" charset="-122"/>
                <a:cs typeface="+mn-lt"/>
              </a:rPr>
              <a:t>The Cutting system is easy to install and debug with excellent performance and complete solution.</a:t>
            </a:r>
            <a:endParaRPr lang="en-US" sz="1400" b="1">
              <a:solidFill>
                <a:srgbClr val="3B3838"/>
              </a:solidFill>
              <a:ea typeface="宋体" panose="02010600030101010101" pitchFamily="2" charset="-122"/>
              <a:cs typeface="+mn-lt"/>
            </a:endParaRPr>
          </a:p>
          <a:p>
            <a:pPr indent="0"/>
            <a:r>
              <a:rPr lang="en-US" sz="1400" b="1">
                <a:solidFill>
                  <a:srgbClr val="3B3838"/>
                </a:solidFill>
                <a:ea typeface="宋体" panose="02010600030101010101" pitchFamily="2" charset="-122"/>
                <a:cs typeface="+mn-lt"/>
              </a:rPr>
              <a:t>Support Fly-cut, frog-leap, auto-focus adjustment and dual-shuttle functions</a:t>
            </a:r>
            <a:endParaRPr lang="en-US" sz="1400" b="1">
              <a:solidFill>
                <a:srgbClr val="3B3838"/>
              </a:solidFill>
              <a:ea typeface="宋体" panose="02010600030101010101" pitchFamily="2" charset="-122"/>
              <a:cs typeface="+mn-lt"/>
            </a:endParaRPr>
          </a:p>
          <a:p>
            <a:pPr indent="0"/>
            <a:endParaRPr lang="en-US" sz="1400" b="1">
              <a:solidFill>
                <a:srgbClr val="3B3838"/>
              </a:solidFill>
              <a:ea typeface="宋体" panose="02010600030101010101" pitchFamily="2" charset="-122"/>
              <a:cs typeface="+mn-lt"/>
            </a:endParaRPr>
          </a:p>
          <a:p>
            <a:pPr indent="0"/>
            <a:r>
              <a:rPr lang="en-US" sz="1400" b="1">
                <a:solidFill>
                  <a:srgbClr val="3B3838"/>
                </a:solidFill>
                <a:ea typeface="宋体" panose="02010600030101010101" pitchFamily="2" charset="-122"/>
                <a:cs typeface="+mn-lt"/>
              </a:rPr>
              <a:t>Benefits</a:t>
            </a:r>
            <a:endParaRPr lang="en-US" sz="1400" b="1">
              <a:solidFill>
                <a:srgbClr val="3B3838"/>
              </a:solidFill>
              <a:ea typeface="宋体" panose="02010600030101010101" pitchFamily="2" charset="-122"/>
              <a:cs typeface="+mn-lt"/>
            </a:endParaRPr>
          </a:p>
          <a:p>
            <a:pPr marL="228600" indent="-228600">
              <a:buAutoNum type="arabicPeriod"/>
            </a:pPr>
            <a:r>
              <a:rPr lang="en-US" sz="1200">
                <a:solidFill>
                  <a:srgbClr val="3B3838"/>
                </a:solidFill>
                <a:ea typeface="宋体" panose="02010600030101010101" pitchFamily="2" charset="-122"/>
                <a:cs typeface="+mn-lt"/>
              </a:rPr>
              <a:t>Frame Border Contour: Frame profiled plate</a:t>
            </a:r>
            <a:endParaRPr lang="en-US" sz="1200">
              <a:solidFill>
                <a:srgbClr val="3B3838"/>
              </a:solidFill>
              <a:ea typeface="宋体" panose="02010600030101010101" pitchFamily="2" charset="-122"/>
              <a:cs typeface="+mn-lt"/>
            </a:endParaRPr>
          </a:p>
          <a:p>
            <a:pPr marL="228600" indent="-228600">
              <a:buAutoNum type="arabicPeriod"/>
            </a:pPr>
            <a:r>
              <a:rPr lang="en-US" sz="1200">
                <a:solidFill>
                  <a:srgbClr val="3B3838"/>
                </a:solidFill>
                <a:ea typeface="宋体" panose="02010600030101010101" pitchFamily="2" charset="-122"/>
                <a:cs typeface="+mn-lt"/>
              </a:rPr>
              <a:t>One-Path FlyCut: Supported for all figures to improve efficiency</a:t>
            </a:r>
            <a:endParaRPr lang="en-US" sz="1200">
              <a:solidFill>
                <a:srgbClr val="3B3838"/>
              </a:solidFill>
              <a:ea typeface="宋体" panose="02010600030101010101" pitchFamily="2" charset="-122"/>
              <a:cs typeface="+mn-lt"/>
            </a:endParaRPr>
          </a:p>
          <a:p>
            <a:pPr marL="228600" indent="-228600">
              <a:buAutoNum type="arabicPeriod"/>
            </a:pPr>
            <a:r>
              <a:rPr lang="en-US" sz="1200">
                <a:solidFill>
                  <a:srgbClr val="3B3838"/>
                </a:solidFill>
                <a:ea typeface="宋体" panose="02010600030101010101" pitchFamily="2" charset="-122"/>
                <a:cs typeface="+mn-lt"/>
              </a:rPr>
              <a:t>Circle Center: Auto center on circular plate and start cutting</a:t>
            </a:r>
            <a:endParaRPr lang="en-US" sz="1200">
              <a:solidFill>
                <a:srgbClr val="3B3838"/>
              </a:solidFill>
              <a:ea typeface="宋体" panose="02010600030101010101" pitchFamily="2" charset="-122"/>
              <a:cs typeface="+mn-lt"/>
            </a:endParaRPr>
          </a:p>
          <a:p>
            <a:pPr marL="228600" indent="-228600">
              <a:buAutoNum type="arabicPeriod"/>
            </a:pPr>
            <a:r>
              <a:rPr lang="en-US" sz="1200">
                <a:solidFill>
                  <a:srgbClr val="3B3838"/>
                </a:solidFill>
                <a:ea typeface="宋体" panose="02010600030101010101" pitchFamily="2" charset="-122"/>
                <a:cs typeface="+mn-lt"/>
              </a:rPr>
              <a:t>Path accuracy 0.01mm, positioning accuracy 0.02 mm, repetitive positioning accuracy 0.02 mm.</a:t>
            </a:r>
            <a:endParaRPr lang="en-US" sz="1200">
              <a:solidFill>
                <a:srgbClr val="3B3838"/>
              </a:solidFill>
              <a:ea typeface="宋体" panose="02010600030101010101" pitchFamily="2" charset="-122"/>
              <a:cs typeface="+mn-lt"/>
            </a:endParaRPr>
          </a:p>
          <a:p>
            <a:pPr marL="228600" indent="-228600">
              <a:buAutoNum type="arabicPeriod"/>
            </a:pPr>
            <a:r>
              <a:rPr lang="en-US" sz="1200">
                <a:solidFill>
                  <a:srgbClr val="3B3838"/>
                </a:solidFill>
                <a:ea typeface="宋体" panose="02010600030101010101" pitchFamily="2" charset="-122"/>
                <a:cs typeface="+mn-lt"/>
              </a:rPr>
              <a:t>Unlimited cutting/travel speed</a:t>
            </a:r>
            <a:endParaRPr lang="en-US" sz="1200">
              <a:solidFill>
                <a:srgbClr val="3B3838"/>
              </a:solidFill>
              <a:ea typeface="宋体" panose="02010600030101010101" pitchFamily="2" charset="-122"/>
              <a:cs typeface="+mn-lt"/>
            </a:endParaRPr>
          </a:p>
          <a:p>
            <a:pPr marL="228600" indent="-228600">
              <a:buAutoNum type="arabicPeriod"/>
            </a:pPr>
            <a:r>
              <a:rPr lang="en-US" sz="1200">
                <a:solidFill>
                  <a:srgbClr val="3B3838"/>
                </a:solidFill>
                <a:ea typeface="宋体" panose="02010600030101010101" pitchFamily="2" charset="-122"/>
                <a:cs typeface="+mn-lt"/>
              </a:rPr>
              <a:t>Maximum acceleration 1.2G</a:t>
            </a:r>
            <a:endParaRPr lang="en-US" sz="1200">
              <a:solidFill>
                <a:srgbClr val="3B3838"/>
              </a:solidFill>
              <a:ea typeface="宋体" panose="02010600030101010101" pitchFamily="2" charset="-122"/>
              <a:cs typeface="+mn-lt"/>
            </a:endParaRPr>
          </a:p>
        </p:txBody>
      </p:sp>
      <p:pic>
        <p:nvPicPr>
          <p:cNvPr id="1073742899" name="图片 10737428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285" y="3818890"/>
            <a:ext cx="4272280" cy="24358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4815205" y="957580"/>
            <a:ext cx="609600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 b="1">
                <a:cs typeface="+mn-lt"/>
                <a:sym typeface="+mn-ea"/>
              </a:rPr>
              <a:t>High precision moving system, </a:t>
            </a:r>
            <a:r>
              <a:rPr lang="en-US" altLang="zh-CN" sz="1400" b="1">
                <a:cs typeface="+mn-lt"/>
                <a:sym typeface="+mn-ea"/>
              </a:rPr>
              <a:t>Super performance</a:t>
            </a:r>
            <a:endParaRPr lang="en-US" altLang="zh-CN" sz="1400" b="1">
              <a:cs typeface="+mn-lt"/>
              <a:sym typeface="+mn-ea"/>
            </a:endParaRPr>
          </a:p>
          <a:p>
            <a:r>
              <a:rPr lang="en-US" altLang="zh-CN" sz="1400">
                <a:cs typeface="+mn-lt"/>
                <a:sym typeface="+mn-ea"/>
              </a:rPr>
              <a:t>HiWin linear high precision stainless steel guide rails &amp; bearings </a:t>
            </a:r>
            <a:endParaRPr lang="en-US" altLang="zh-CN" sz="1400">
              <a:cs typeface="+mn-lt"/>
              <a:sym typeface="+mn-ea"/>
            </a:endParaRPr>
          </a:p>
          <a:p>
            <a:r>
              <a:rPr lang="zh-CN" sz="1400">
                <a:cs typeface="+mn-lt"/>
                <a:sym typeface="+mn-ea"/>
              </a:rPr>
              <a:t>Superior performance</a:t>
            </a:r>
            <a:r>
              <a:rPr lang="en-US" altLang="zh-CN" sz="1400">
                <a:cs typeface="+mn-lt"/>
                <a:sym typeface="+mn-ea"/>
              </a:rPr>
              <a:t> servo motors &amp; reducer</a:t>
            </a:r>
            <a:endParaRPr lang="en-US" altLang="zh-CN" sz="1400">
              <a:cs typeface="+mn-lt"/>
              <a:sym typeface="+mn-ea"/>
            </a:endParaRPr>
          </a:p>
          <a:p>
            <a:r>
              <a:rPr lang="en-US" altLang="zh-CN" sz="1400">
                <a:cs typeface="+mn-lt"/>
                <a:sym typeface="+mn-ea"/>
              </a:rPr>
              <a:t>YYC rack and pinion</a:t>
            </a:r>
            <a:endParaRPr lang="en-US" altLang="zh-CN" sz="1400">
              <a:cs typeface="+mn-lt"/>
              <a:sym typeface="+mn-ea"/>
            </a:endParaRPr>
          </a:p>
          <a:p>
            <a:r>
              <a:rPr lang="en-US" altLang="zh-CN" sz="1400">
                <a:cs typeface="+mn-lt"/>
                <a:sym typeface="+mn-ea"/>
              </a:rPr>
              <a:t>Offering</a:t>
            </a:r>
            <a:r>
              <a:rPr lang="zh-CN" sz="1400">
                <a:cs typeface="+mn-lt"/>
                <a:sym typeface="+mn-ea"/>
              </a:rPr>
              <a:t> high-precision transmission.</a:t>
            </a:r>
            <a:endParaRPr lang="zh-CN" sz="1400">
              <a:cs typeface="+mn-lt"/>
              <a:sym typeface="+mn-ea"/>
            </a:endParaRPr>
          </a:p>
          <a:p>
            <a:r>
              <a:rPr lang="zh-CN" sz="1400">
                <a:cs typeface="+mn-lt"/>
                <a:sym typeface="+mn-ea"/>
              </a:rPr>
              <a:t>The rack and linear guides are heat-treated with high rigidity and wear resistance, and can work under high torque requirements </a:t>
            </a:r>
            <a:r>
              <a:rPr lang="en-US" altLang="zh-CN" sz="1400">
                <a:cs typeface="+mn-lt"/>
                <a:sym typeface="+mn-ea"/>
              </a:rPr>
              <a:t>S</a:t>
            </a:r>
            <a:r>
              <a:rPr lang="zh-CN" sz="1400">
                <a:cs typeface="+mn-lt"/>
                <a:sym typeface="+mn-ea"/>
              </a:rPr>
              <a:t>moothly with </a:t>
            </a:r>
            <a:r>
              <a:rPr lang="en-US" altLang="zh-CN" sz="1400">
                <a:cs typeface="+mn-lt"/>
                <a:sym typeface="+mn-ea"/>
              </a:rPr>
              <a:t>L</a:t>
            </a:r>
            <a:r>
              <a:rPr lang="zh-CN" sz="1400">
                <a:cs typeface="+mn-lt"/>
                <a:sym typeface="+mn-ea"/>
              </a:rPr>
              <a:t>ow noise</a:t>
            </a:r>
            <a:r>
              <a:rPr lang="zh-CN" sz="1400">
                <a:latin typeface="+mn-ea"/>
                <a:cs typeface="+mn-lt"/>
                <a:sym typeface="+mn-ea"/>
              </a:rPr>
              <a:t>.</a:t>
            </a:r>
            <a:endParaRPr lang="zh-CN" sz="1400">
              <a:latin typeface="+mn-ea"/>
              <a:cs typeface="+mn-lt"/>
            </a:endParaRPr>
          </a:p>
          <a:p>
            <a:endParaRPr lang="zh-CN" altLang="zh-CN" sz="1400">
              <a:latin typeface="+mn-ea"/>
              <a:cs typeface="+mn-lt"/>
              <a:sym typeface="+mn-ea"/>
            </a:endParaRPr>
          </a:p>
        </p:txBody>
      </p:sp>
      <p:pic>
        <p:nvPicPr>
          <p:cNvPr id="3" name="图片 2" descr="logo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8470" y="0"/>
            <a:ext cx="1355090" cy="490220"/>
          </a:xfrm>
          <a:prstGeom prst="rect">
            <a:avLst/>
          </a:prstGeom>
        </p:spPr>
      </p:pic>
      <p:pic>
        <p:nvPicPr>
          <p:cNvPr id="4" name="图片 3" descr="1_0000_1 - 副本 (2)(1)(1) - 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525" y="608330"/>
            <a:ext cx="4495800" cy="2990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719695" y="6403340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 sz="1200"/>
              <a:t>www.ray-laser.com</a:t>
            </a:r>
            <a:endParaRPr lang="en-US" altLang="zh-CN" sz="12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0" y="549329"/>
            <a:ext cx="12192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733425" cy="419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accent2"/>
                </a:solidFill>
              </a:rPr>
              <a:t>4</a:t>
            </a:r>
            <a:endParaRPr lang="en-US" altLang="zh-CN" sz="2400">
              <a:solidFill>
                <a:schemeClr val="accent2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33425" y="0"/>
            <a:ext cx="5363210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>
                <a:sym typeface="+mn-ea"/>
              </a:rPr>
              <a:t>Machine Features &amp; Advantages</a:t>
            </a:r>
            <a:endParaRPr lang="en-US" sz="2400">
              <a:sym typeface="+mn-ea"/>
            </a:endParaRPr>
          </a:p>
        </p:txBody>
      </p:sp>
      <p:sp>
        <p:nvSpPr>
          <p:cNvPr id="8" name="灯片编号占位符 6"/>
          <p:cNvSpPr>
            <a:spLocks noGrp="1"/>
          </p:cNvSpPr>
          <p:nvPr/>
        </p:nvSpPr>
        <p:spPr>
          <a:xfrm>
            <a:off x="5072380" y="6450330"/>
            <a:ext cx="1905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  </a:t>
            </a:r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fld id="{A4092F5C-85EE-442E-913C-64BD8A6772C4}" type="slidenum">
              <a:rPr lang="en-US" altLang="zh-CN" sz="1050" spc="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zh-CN" altLang="en-US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en-US" altLang="zh-CN" sz="105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531495" y="4870450"/>
            <a:ext cx="11014710" cy="1476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b="1">
                <a:solidFill>
                  <a:srgbClr val="3B3838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Aviation Grade Alluminum Gantry</a:t>
            </a:r>
            <a:endParaRPr lang="en-US" b="1">
              <a:solidFill>
                <a:srgbClr val="3B3838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  <a:p>
            <a:pPr indent="0"/>
            <a:r>
              <a:rPr lang="zh-CN">
                <a:sym typeface="+mn-ea"/>
              </a:rPr>
              <a:t>Aerospace aluminum's </a:t>
            </a:r>
            <a:r>
              <a:rPr lang="en-US" altLang="zh-CN">
                <a:sym typeface="+mn-ea"/>
              </a:rPr>
              <a:t>ultralight</a:t>
            </a:r>
            <a:r>
              <a:rPr lang="zh-CN">
                <a:sym typeface="+mn-ea"/>
              </a:rPr>
              <a:t> weight is a definite advantage, as it can significantly reduce the weight of a gantry. </a:t>
            </a:r>
            <a:endParaRPr lang="zh-CN">
              <a:sym typeface="+mn-ea"/>
            </a:endParaRPr>
          </a:p>
          <a:p>
            <a:pPr indent="0"/>
            <a:r>
              <a:rPr lang="zh-CN">
                <a:sym typeface="+mn-ea"/>
              </a:rPr>
              <a:t>Additionally, this material's rigidity increases the stiffness and stability of a structure, making it a vital component in critical applications where lightweight and durability are of utmost importance.</a:t>
            </a:r>
            <a:endParaRPr lang="zh-CN" altLang="en-US">
              <a:solidFill>
                <a:srgbClr val="3B3838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2055" y="679450"/>
            <a:ext cx="9458325" cy="4191000"/>
          </a:xfrm>
          <a:prstGeom prst="rect">
            <a:avLst/>
          </a:prstGeom>
        </p:spPr>
      </p:pic>
      <p:pic>
        <p:nvPicPr>
          <p:cNvPr id="4" name="图片 3" descr="logo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8470" y="0"/>
            <a:ext cx="1355090" cy="4902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719695" y="6403340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 sz="1200"/>
              <a:t>www.ray-laser.com</a:t>
            </a:r>
            <a:endParaRPr lang="en-US" altLang="zh-CN" sz="12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0" y="549329"/>
            <a:ext cx="12192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733425" cy="419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accent2"/>
                </a:solidFill>
              </a:rPr>
              <a:t>4</a:t>
            </a:r>
            <a:endParaRPr lang="en-US" altLang="zh-CN" sz="2400">
              <a:solidFill>
                <a:schemeClr val="accent2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33425" y="0"/>
            <a:ext cx="5363210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>
                <a:sym typeface="+mn-ea"/>
              </a:rPr>
              <a:t>Machine Features &amp; Advantages</a:t>
            </a:r>
            <a:endParaRPr lang="en-US" sz="2400">
              <a:sym typeface="+mn-ea"/>
            </a:endParaRPr>
          </a:p>
        </p:txBody>
      </p:sp>
      <p:sp>
        <p:nvSpPr>
          <p:cNvPr id="8" name="灯片编号占位符 6"/>
          <p:cNvSpPr>
            <a:spLocks noGrp="1"/>
          </p:cNvSpPr>
          <p:nvPr/>
        </p:nvSpPr>
        <p:spPr>
          <a:xfrm>
            <a:off x="5072380" y="6450330"/>
            <a:ext cx="1905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  </a:t>
            </a:r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fld id="{A4092F5C-85EE-442E-913C-64BD8A6772C4}" type="slidenum">
              <a:rPr lang="en-US" altLang="zh-CN" sz="1050" spc="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zh-CN" altLang="en-US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en-US" altLang="zh-CN" sz="105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81880" y="661670"/>
            <a:ext cx="6546215" cy="56311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600" b="1">
                <a:cs typeface="+mn-lt"/>
                <a:sym typeface="+mn-ea"/>
              </a:rPr>
              <a:t>Fiber Laser Source:</a:t>
            </a:r>
            <a:endParaRPr lang="zh-CN" sz="1600" b="1">
              <a:cs typeface="+mn-lt"/>
              <a:sym typeface="+mn-ea"/>
            </a:endParaRPr>
          </a:p>
          <a:p>
            <a:r>
              <a:rPr lang="en-US" sz="1600">
                <a:cs typeface="+mn-lt"/>
                <a:sym typeface="+mn-ea"/>
              </a:rPr>
              <a:t>Raylaser</a:t>
            </a:r>
            <a:r>
              <a:rPr lang="zh-CN" sz="1600">
                <a:cs typeface="+mn-lt"/>
                <a:sym typeface="+mn-ea"/>
              </a:rPr>
              <a:t> are</a:t>
            </a:r>
            <a:r>
              <a:rPr lang="en-US" altLang="zh-CN" sz="1600">
                <a:cs typeface="+mn-lt"/>
                <a:sym typeface="+mn-ea"/>
              </a:rPr>
              <a:t> widely recognized by the market</a:t>
            </a:r>
            <a:r>
              <a:rPr lang="zh-CN" sz="1600">
                <a:cs typeface="+mn-lt"/>
                <a:sym typeface="+mn-ea"/>
              </a:rPr>
              <a:t> for material processing and other applications. which increase the processing speed and cut</a:t>
            </a:r>
            <a:r>
              <a:rPr lang="en-US" altLang="zh-CN" sz="1600">
                <a:cs typeface="+mn-lt"/>
                <a:sym typeface="+mn-ea"/>
              </a:rPr>
              <a:t>-edge</a:t>
            </a:r>
            <a:r>
              <a:rPr lang="zh-CN" sz="1600">
                <a:cs typeface="+mn-lt"/>
                <a:sym typeface="+mn-ea"/>
              </a:rPr>
              <a:t> quality. </a:t>
            </a:r>
            <a:r>
              <a:rPr lang="en-US" altLang="zh-CN" sz="1600">
                <a:cs typeface="+mn-lt"/>
                <a:sym typeface="+mn-ea"/>
              </a:rPr>
              <a:t>Meanwhile</a:t>
            </a:r>
            <a:r>
              <a:rPr lang="zh-CN" sz="1600">
                <a:cs typeface="+mn-lt"/>
                <a:sym typeface="+mn-ea"/>
              </a:rPr>
              <a:t> improving the overall processing capacity, while saving material, time,  operating costs</a:t>
            </a:r>
            <a:r>
              <a:rPr lang="en-US" altLang="zh-CN" sz="1600">
                <a:cs typeface="+mn-lt"/>
                <a:sym typeface="+mn-ea"/>
              </a:rPr>
              <a:t>, and low maintenance.</a:t>
            </a:r>
            <a:endParaRPr lang="en-US" altLang="zh-CN" sz="1600">
              <a:cs typeface="+mn-lt"/>
              <a:sym typeface="+mn-ea"/>
            </a:endParaRPr>
          </a:p>
          <a:p>
            <a:endParaRPr lang="en-US" altLang="zh-CN" sz="800">
              <a:cs typeface="+mn-lt"/>
              <a:sym typeface="+mn-ea"/>
            </a:endParaRPr>
          </a:p>
          <a:p>
            <a:r>
              <a:rPr lang="en-US" altLang="zh-CN" sz="1600" b="1">
                <a:cs typeface="+mn-lt"/>
                <a:sym typeface="+mn-ea"/>
              </a:rPr>
              <a:t>Product Feature:</a:t>
            </a:r>
            <a:endParaRPr lang="en-US" altLang="zh-CN" sz="1600" b="1">
              <a:cs typeface="+mn-lt"/>
              <a:sym typeface="+mn-ea"/>
            </a:endParaRPr>
          </a:p>
          <a:p>
            <a:endParaRPr lang="en-US" altLang="zh-CN" sz="1600" b="1">
              <a:cs typeface="+mn-lt"/>
              <a:sym typeface="+mn-ea"/>
            </a:endParaRPr>
          </a:p>
          <a:p>
            <a:pPr indent="0"/>
            <a:r>
              <a:rPr lang="en-US" sz="1600" b="1">
                <a:solidFill>
                  <a:srgbClr val="343735"/>
                </a:solidFill>
                <a:latin typeface="Arial" panose="020B0604020202020204" pitchFamily="34" charset="0"/>
                <a:sym typeface="+mn-ea"/>
              </a:rPr>
              <a:t>CW Single Module Series with</a:t>
            </a:r>
            <a:r>
              <a:rPr lang="en-US" sz="1600" b="1">
                <a:solidFill>
                  <a:srgbClr val="343735"/>
                </a:solidFill>
                <a:latin typeface="Arial" panose="020B0604020202020204" pitchFamily="34" charset="0"/>
                <a:sym typeface="+mn-ea"/>
              </a:rPr>
              <a:t> 1.5KW Output</a:t>
            </a:r>
            <a:endParaRPr lang="en-US" sz="1600" b="1">
              <a:solidFill>
                <a:srgbClr val="343735"/>
              </a:solidFill>
              <a:latin typeface="Arial" panose="020B0604020202020204" pitchFamily="34" charset="0"/>
            </a:endParaRPr>
          </a:p>
          <a:p>
            <a:pPr indent="0"/>
            <a:r>
              <a:rPr lang="en-US" sz="1600">
                <a:solidFill>
                  <a:srgbClr val="312F30"/>
                </a:solidFill>
                <a:latin typeface="Arial" panose="020B0604020202020204" pitchFamily="34" charset="0"/>
                <a:sym typeface="+mn-ea"/>
              </a:rPr>
              <a:t>Better beam qualityGreatly improved efficiency</a:t>
            </a:r>
            <a:r>
              <a:rPr lang="en-US" sz="1600" b="1">
                <a:solidFill>
                  <a:srgbClr val="343735"/>
                </a:solidFill>
                <a:latin typeface="Arial" panose="020B0604020202020204" pitchFamily="34" charset="0"/>
                <a:sym typeface="+mn-ea"/>
              </a:rPr>
              <a:t>Excellent Material Processing Performance</a:t>
            </a:r>
            <a:r>
              <a:rPr lang="en-US" sz="1600">
                <a:solidFill>
                  <a:srgbClr val="312F30"/>
                </a:solidFill>
                <a:latin typeface="Arial" panose="020B0604020202020204" pitchFamily="34" charset="0"/>
                <a:sym typeface="+mn-ea"/>
              </a:rPr>
              <a:t>High speed in thin sheet cuttingStrong capability in thick material processing</a:t>
            </a:r>
            <a:r>
              <a:rPr lang="en-US" sz="1600" b="1">
                <a:solidFill>
                  <a:srgbClr val="343735"/>
                </a:solidFill>
                <a:latin typeface="Arial" panose="020B0604020202020204" pitchFamily="34" charset="0"/>
                <a:sym typeface="+mn-ea"/>
              </a:rPr>
              <a:t>Compact Design, Maintenance Free</a:t>
            </a:r>
            <a:r>
              <a:rPr lang="en-US" sz="1600">
                <a:solidFill>
                  <a:srgbClr val="312F30"/>
                </a:solidFill>
                <a:latin typeface="Arial" panose="020B0604020202020204" pitchFamily="34" charset="0"/>
                <a:sym typeface="+mn-ea"/>
              </a:rPr>
              <a:t>Highly integrated system with modular designEasy maintenance significantly reduce TCO</a:t>
            </a:r>
            <a:r>
              <a:rPr lang="en-US" sz="1600" b="1">
                <a:solidFill>
                  <a:srgbClr val="343735"/>
                </a:solidFill>
                <a:latin typeface="Arial" panose="020B0604020202020204" pitchFamily="34" charset="0"/>
                <a:sym typeface="+mn-ea"/>
              </a:rPr>
              <a:t>Smaller Size with Higher Stability</a:t>
            </a:r>
            <a:r>
              <a:rPr lang="en-US" sz="1600" b="1">
                <a:solidFill>
                  <a:srgbClr val="312F30"/>
                </a:solidFill>
                <a:latin typeface="Arial" panose="020B0604020202020204" pitchFamily="34" charset="0"/>
                <a:sym typeface="+mn-ea"/>
              </a:rPr>
              <a:t>&gt;60% </a:t>
            </a:r>
            <a:r>
              <a:rPr lang="en-US" sz="1600">
                <a:solidFill>
                  <a:srgbClr val="312F30"/>
                </a:solidFill>
                <a:latin typeface="Arial" panose="020B0604020202020204" pitchFamily="34" charset="0"/>
                <a:sym typeface="+mn-ea"/>
              </a:rPr>
              <a:t>reduction in volumeHigher flexibility when integrated in to system</a:t>
            </a:r>
            <a:r>
              <a:rPr lang="en-US" sz="1600" b="1">
                <a:solidFill>
                  <a:srgbClr val="343735"/>
                </a:solidFill>
                <a:latin typeface="Arial" panose="020B0604020202020204" pitchFamily="34" charset="0"/>
                <a:sym typeface="+mn-ea"/>
              </a:rPr>
              <a:t>High Level Vertical Integration</a:t>
            </a:r>
            <a:r>
              <a:rPr lang="en-US" sz="1600">
                <a:solidFill>
                  <a:srgbClr val="312F30"/>
                </a:solidFill>
                <a:latin typeface="Arial" panose="020B0604020202020204" pitchFamily="34" charset="0"/>
                <a:sym typeface="+mn-ea"/>
              </a:rPr>
              <a:t>All key components are designed and produced in houseStrict quality control, high consistency and reliability</a:t>
            </a:r>
            <a:endParaRPr lang="en-US" altLang="zh-CN" sz="1600" b="1">
              <a:cs typeface="+mn-lt"/>
              <a:sym typeface="+mn-ea"/>
            </a:endParaRPr>
          </a:p>
        </p:txBody>
      </p:sp>
      <p:pic>
        <p:nvPicPr>
          <p:cNvPr id="6" name="图片 5" descr="logo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18470" y="0"/>
            <a:ext cx="1355090" cy="49022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719695" y="6403340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 sz="1200"/>
              <a:t>www.ray-laser.com</a:t>
            </a:r>
            <a:endParaRPr lang="en-US" altLang="zh-CN" sz="1200"/>
          </a:p>
        </p:txBody>
      </p:sp>
      <p:pic>
        <p:nvPicPr>
          <p:cNvPr id="10" name="图片 9" descr="2000wma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70" y="1491615"/>
            <a:ext cx="4740910" cy="3873500"/>
          </a:xfrm>
          <a:prstGeom prst="rect">
            <a:avLst/>
          </a:prstGeom>
        </p:spPr>
      </p:pic>
      <p:pic>
        <p:nvPicPr>
          <p:cNvPr id="3" name="图片 2" descr="logo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240000">
            <a:off x="2442210" y="3201035"/>
            <a:ext cx="629285" cy="22796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0" y="549329"/>
            <a:ext cx="12192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733425" cy="419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accent2"/>
                </a:solidFill>
              </a:rPr>
              <a:t>4</a:t>
            </a:r>
            <a:endParaRPr lang="en-US" altLang="zh-CN" sz="2400">
              <a:solidFill>
                <a:schemeClr val="accent2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33425" y="0"/>
            <a:ext cx="5363210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>
                <a:sym typeface="+mn-ea"/>
              </a:rPr>
              <a:t>Machine Features &amp; Advantages</a:t>
            </a:r>
            <a:endParaRPr lang="en-US" sz="2400">
              <a:sym typeface="+mn-ea"/>
            </a:endParaRPr>
          </a:p>
        </p:txBody>
      </p:sp>
      <p:sp>
        <p:nvSpPr>
          <p:cNvPr id="8" name="灯片编号占位符 6"/>
          <p:cNvSpPr>
            <a:spLocks noGrp="1"/>
          </p:cNvSpPr>
          <p:nvPr/>
        </p:nvSpPr>
        <p:spPr>
          <a:xfrm>
            <a:off x="5072380" y="6450330"/>
            <a:ext cx="1905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  </a:t>
            </a:r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fld id="{A4092F5C-85EE-442E-913C-64BD8A6772C4}" type="slidenum">
              <a:rPr lang="en-US" altLang="zh-CN" sz="1050" spc="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zh-CN" altLang="en-US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en-US" altLang="zh-CN" sz="105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 descr="logo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18470" y="0"/>
            <a:ext cx="1355090" cy="49022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719695" y="6403340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 sz="1200"/>
              <a:t>www.ray-laser.com</a:t>
            </a:r>
            <a:endParaRPr lang="en-US" altLang="zh-CN" sz="1200"/>
          </a:p>
        </p:txBody>
      </p:sp>
      <p:graphicFrame>
        <p:nvGraphicFramePr>
          <p:cNvPr id="3" name="表格 2"/>
          <p:cNvGraphicFramePr/>
          <p:nvPr/>
        </p:nvGraphicFramePr>
        <p:xfrm>
          <a:off x="6034722" y="1260983"/>
          <a:ext cx="5161280" cy="5152390"/>
        </p:xfrm>
        <a:graphic>
          <a:graphicData uri="http://schemas.openxmlformats.org/drawingml/2006/table">
            <a:tbl>
              <a:tblPr/>
              <a:tblGrid>
                <a:gridCol w="2161540"/>
                <a:gridCol w="2999740"/>
              </a:tblGrid>
              <a:tr h="1651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Models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MFSC-1500W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190">
                <a:tc grid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231F2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OPTICAL SPECIFICATIONS</a:t>
                      </a:r>
                      <a:endParaRPr lang="en-US" altLang="en-US" sz="1200" b="0">
                        <a:solidFill>
                          <a:srgbClr val="231F2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Nominal Power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1500W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446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Mode of Operation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CW/Modulated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1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Polarization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Random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1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Power Tunability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10 to100%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446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Wavelength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1080±10nm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1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Power Stability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±1 %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4465">
                <a:tc row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Laser Beam Quality,BPP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1.1 to 1.5mm xmrad(50um QBH)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cap="flat">
                      <a:noFill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2.8 to 3.6mm xmrad(100um QBH)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Modulation Frequency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≤ 5kHz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446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Preview RedLight Power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200μW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635">
                <a:tc grid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231F2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FIBER DELIVERY SYSTEM</a:t>
                      </a:r>
                      <a:endParaRPr lang="en-US" altLang="en-US" sz="1200" b="0">
                        <a:solidFill>
                          <a:srgbClr val="231F2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6446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Interface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QBH(LOC)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1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Length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20 mstandard, other lengths optional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446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Diameter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50(100/200)μm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88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Bending Radius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200mm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100">
                <a:tc grid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231F2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ELECTRICAL RATINGS</a:t>
                      </a:r>
                      <a:endParaRPr lang="en-US" altLang="en-US" sz="1200" b="0">
                        <a:solidFill>
                          <a:srgbClr val="231F2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6446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Supply Voltage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400VAC(-15% to +10%) 3-phase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100">
                <a:tc grid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231F2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OTHER SPECIFICATIONS</a:t>
                      </a:r>
                      <a:endParaRPr lang="en-US" altLang="en-US" sz="1200" b="0">
                        <a:solidFill>
                          <a:srgbClr val="231F2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6446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Operating Temperature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+10 to+40℃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1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Storage Temperature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-10 to+60℃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1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Humidity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10 to 85%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446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Cooling Method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Water Cooling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1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Cooling Medium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Distilled water/ Glycol Antifreeze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446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Dimension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482.6×800×193 mm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1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Weight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312F3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50(±3)kg</a:t>
                      </a:r>
                      <a:endParaRPr lang="en-US" altLang="en-US" sz="1200" b="0">
                        <a:solidFill>
                          <a:srgbClr val="312F3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6025515" y="78867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Laser Source Specifications</a:t>
            </a:r>
            <a:endParaRPr lang="en-US" altLang="zh-CN"/>
          </a:p>
        </p:txBody>
      </p:sp>
      <p:pic>
        <p:nvPicPr>
          <p:cNvPr id="4" name="图片 3" descr="2000wma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120" y="1491615"/>
            <a:ext cx="4740910" cy="3873500"/>
          </a:xfrm>
          <a:prstGeom prst="rect">
            <a:avLst/>
          </a:prstGeom>
        </p:spPr>
      </p:pic>
      <p:pic>
        <p:nvPicPr>
          <p:cNvPr id="7" name="图片 6" descr="logo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240000">
            <a:off x="2442210" y="3201035"/>
            <a:ext cx="629285" cy="22796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0" y="549329"/>
            <a:ext cx="12192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733425" cy="419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accent2"/>
                </a:solidFill>
              </a:rPr>
              <a:t>4</a:t>
            </a:r>
            <a:endParaRPr lang="en-US" altLang="zh-CN" sz="2400">
              <a:solidFill>
                <a:schemeClr val="accent2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33425" y="0"/>
            <a:ext cx="5363210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>
                <a:sym typeface="+mn-ea"/>
              </a:rPr>
              <a:t>Machine Features &amp; Advantages</a:t>
            </a:r>
            <a:endParaRPr lang="en-US" sz="2400">
              <a:sym typeface="+mn-ea"/>
            </a:endParaRPr>
          </a:p>
        </p:txBody>
      </p:sp>
      <p:sp>
        <p:nvSpPr>
          <p:cNvPr id="8" name="灯片编号占位符 6"/>
          <p:cNvSpPr>
            <a:spLocks noGrp="1"/>
          </p:cNvSpPr>
          <p:nvPr/>
        </p:nvSpPr>
        <p:spPr>
          <a:xfrm>
            <a:off x="5072380" y="6450330"/>
            <a:ext cx="1905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  </a:t>
            </a:r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fld id="{A4092F5C-85EE-442E-913C-64BD8A6772C4}" type="slidenum">
              <a:rPr lang="en-US" altLang="zh-CN" sz="1050" spc="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zh-CN" altLang="en-US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en-US" altLang="zh-CN" sz="105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11190" y="1715770"/>
            <a:ext cx="5993130" cy="36785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>
                <a:sym typeface="+mn-ea"/>
              </a:rPr>
              <a:t>* Dual cooling circuit</a:t>
            </a:r>
            <a:endParaRPr lang="zh-CN" altLang="en-US"/>
          </a:p>
          <a:p>
            <a:r>
              <a:rPr lang="zh-CN" altLang="en-US">
                <a:sym typeface="+mn-ea"/>
              </a:rPr>
              <a:t>* Active cooling</a:t>
            </a:r>
            <a:endParaRPr lang="zh-CN" altLang="en-US"/>
          </a:p>
          <a:p>
            <a:r>
              <a:rPr lang="zh-CN" altLang="en-US">
                <a:sym typeface="+mn-ea"/>
              </a:rPr>
              <a:t>* Temperature stability: ±0.5°C</a:t>
            </a:r>
            <a:endParaRPr lang="zh-CN" altLang="en-US"/>
          </a:p>
          <a:p>
            <a:r>
              <a:rPr lang="zh-CN" altLang="en-US">
                <a:sym typeface="+mn-ea"/>
              </a:rPr>
              <a:t>* Temperature control range: 5°C ~35°C</a:t>
            </a:r>
            <a:endParaRPr lang="zh-CN" altLang="en-US"/>
          </a:p>
          <a:p>
            <a:r>
              <a:rPr lang="zh-CN" altLang="en-US">
                <a:sym typeface="+mn-ea"/>
              </a:rPr>
              <a:t>* Refrigerant: R-410a</a:t>
            </a:r>
            <a:endParaRPr lang="zh-CN" altLang="en-US"/>
          </a:p>
          <a:p>
            <a:r>
              <a:rPr lang="zh-CN" altLang="en-US">
                <a:sym typeface="+mn-ea"/>
              </a:rPr>
              <a:t>* Intelligent digital control panel</a:t>
            </a:r>
            <a:endParaRPr lang="zh-CN" altLang="en-US"/>
          </a:p>
          <a:p>
            <a:r>
              <a:rPr lang="zh-CN" altLang="en-US">
                <a:sym typeface="+mn-ea"/>
              </a:rPr>
              <a:t>* Integrated alarm functions</a:t>
            </a:r>
            <a:endParaRPr lang="zh-CN" altLang="en-US"/>
          </a:p>
          <a:p>
            <a:r>
              <a:rPr lang="zh-CN" altLang="en-US">
                <a:sym typeface="+mn-ea"/>
              </a:rPr>
              <a:t>* Back mounted fill port and easy-to-read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water level check                              </a:t>
            </a:r>
            <a:endParaRPr lang="zh-CN" altLang="en-US"/>
          </a:p>
          <a:p>
            <a:r>
              <a:rPr lang="zh-CN" altLang="en-US">
                <a:sym typeface="+mn-ea"/>
              </a:rPr>
              <a:t>* RS-485 Modbus communication function</a:t>
            </a:r>
            <a:endParaRPr lang="zh-CN" altLang="en-US"/>
          </a:p>
          <a:p>
            <a:r>
              <a:rPr lang="zh-CN" altLang="en-US">
                <a:sym typeface="+mn-ea"/>
              </a:rPr>
              <a:t>* High reliability, energy efficiency and durability</a:t>
            </a:r>
            <a:endParaRPr lang="zh-CN" altLang="en-US"/>
          </a:p>
          <a:p>
            <a:r>
              <a:rPr lang="zh-CN" altLang="en-US">
                <a:sym typeface="+mn-ea"/>
              </a:rPr>
              <a:t>* Available in 380V or 220V</a:t>
            </a:r>
            <a:r>
              <a:rPr lang="en-US" altLang="zh-CN">
                <a:sym typeface="+mn-ea"/>
              </a:rPr>
              <a:t> (optional)</a:t>
            </a:r>
            <a:endParaRPr lang="en-US" altLang="zh-CN">
              <a:sym typeface="+mn-ea"/>
            </a:endParaRPr>
          </a:p>
        </p:txBody>
      </p:sp>
      <p:pic>
        <p:nvPicPr>
          <p:cNvPr id="3" name="图片 2" descr="logo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18470" y="0"/>
            <a:ext cx="1355090" cy="49022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719695" y="6403340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 sz="1200"/>
              <a:t>www.ray-laser.com</a:t>
            </a:r>
            <a:endParaRPr lang="en-US" altLang="zh-CN" sz="120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540" y="4621530"/>
            <a:ext cx="2639060" cy="17018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4617085"/>
            <a:ext cx="2874010" cy="170624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711190" y="125158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sym typeface="+mn-ea"/>
              </a:rPr>
              <a:t>Model: CWFL-</a:t>
            </a:r>
            <a:r>
              <a:rPr lang="en-US" altLang="zh-CN" b="1">
                <a:sym typeface="+mn-ea"/>
              </a:rPr>
              <a:t>15</a:t>
            </a:r>
            <a:r>
              <a:rPr lang="zh-CN" altLang="en-US" b="1">
                <a:sym typeface="+mn-ea"/>
              </a:rPr>
              <a:t>00</a:t>
            </a:r>
            <a:endParaRPr lang="zh-CN" altLang="en-US" b="1">
              <a:latin typeface="+mj-ea"/>
              <a:ea typeface="+mj-ea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9050" y="719455"/>
            <a:ext cx="3042285" cy="387985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0" y="549329"/>
            <a:ext cx="12192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733425" cy="419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accent2"/>
                </a:solidFill>
              </a:rPr>
              <a:t>4</a:t>
            </a:r>
            <a:endParaRPr lang="en-US" altLang="zh-CN" sz="2400">
              <a:solidFill>
                <a:schemeClr val="accent2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33425" y="0"/>
            <a:ext cx="5363210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>
                <a:sym typeface="+mn-ea"/>
              </a:rPr>
              <a:t>Machine Features &amp; Advantages</a:t>
            </a:r>
            <a:endParaRPr lang="en-US" sz="2400">
              <a:sym typeface="+mn-ea"/>
            </a:endParaRPr>
          </a:p>
        </p:txBody>
      </p:sp>
      <p:sp>
        <p:nvSpPr>
          <p:cNvPr id="8" name="灯片编号占位符 6"/>
          <p:cNvSpPr>
            <a:spLocks noGrp="1"/>
          </p:cNvSpPr>
          <p:nvPr/>
        </p:nvSpPr>
        <p:spPr>
          <a:xfrm>
            <a:off x="5072380" y="6450330"/>
            <a:ext cx="1905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  </a:t>
            </a:r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fld id="{A4092F5C-85EE-442E-913C-64BD8A6772C4}" type="slidenum">
              <a:rPr lang="en-US" altLang="zh-CN" sz="1050" spc="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zh-CN" altLang="en-US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en-US" altLang="zh-CN" sz="105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03910" y="4354830"/>
            <a:ext cx="6626860" cy="18148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266700" indent="-266700"/>
            <a:r>
              <a:rPr lang="en-US" sz="1400" b="1">
                <a:solidFill>
                  <a:srgbClr val="000000"/>
                </a:solidFill>
                <a:ea typeface="微软雅黑" panose="020B0503020204020204" pitchFamily="34" charset="-122"/>
                <a:cs typeface="+mn-lt"/>
              </a:rPr>
              <a:t>1) Laser Collimator</a:t>
            </a:r>
            <a:endParaRPr lang="en-US" sz="1400" b="1">
              <a:solidFill>
                <a:srgbClr val="000000"/>
              </a:solidFill>
              <a:ea typeface="微软雅黑" panose="020B0503020204020204" pitchFamily="34" charset="-122"/>
              <a:cs typeface="+mn-lt"/>
            </a:endParaRPr>
          </a:p>
          <a:p>
            <a:pPr marL="266700" indent="-266700"/>
            <a:r>
              <a:rPr lang="en-US" sz="1400">
                <a:solidFill>
                  <a:srgbClr val="000000"/>
                </a:solidFill>
                <a:ea typeface="微软雅黑" panose="020B0503020204020204" pitchFamily="34" charset="-122"/>
                <a:cs typeface="+mn-lt"/>
              </a:rPr>
              <a:t>Guarantee the Dual Rack’s parallel and straighness.</a:t>
            </a:r>
            <a:endParaRPr lang="en-US" sz="1400">
              <a:solidFill>
                <a:srgbClr val="000000"/>
              </a:solidFill>
              <a:ea typeface="微软雅黑" panose="020B0503020204020204" pitchFamily="34" charset="-122"/>
              <a:cs typeface="+mn-lt"/>
            </a:endParaRPr>
          </a:p>
          <a:p>
            <a:pPr marL="266700" indent="-266700"/>
            <a:r>
              <a:rPr lang="en-US" altLang="en-US" sz="1400" b="1">
                <a:solidFill>
                  <a:srgbClr val="000000"/>
                </a:solidFill>
                <a:ea typeface="宋体" panose="02010600030101010101" pitchFamily="2" charset="-122"/>
                <a:cs typeface="+mn-lt"/>
              </a:rPr>
              <a:t>2) Dial Indicator</a:t>
            </a:r>
            <a:endParaRPr lang="en-US" altLang="en-US" sz="1400" b="1">
              <a:solidFill>
                <a:srgbClr val="000000"/>
              </a:solidFill>
              <a:ea typeface="宋体" panose="02010600030101010101" pitchFamily="2" charset="-122"/>
              <a:cs typeface="+mn-lt"/>
            </a:endParaRPr>
          </a:p>
          <a:p>
            <a:pPr marL="266700" indent="-266700"/>
            <a:r>
              <a:rPr lang="en-US" altLang="en-US" sz="1400">
                <a:solidFill>
                  <a:srgbClr val="000000"/>
                </a:solidFill>
                <a:ea typeface="宋体" panose="02010600030101010101" pitchFamily="2" charset="-122"/>
                <a:cs typeface="+mn-lt"/>
              </a:rPr>
              <a:t>Assure the rack and pinion’s completed connection</a:t>
            </a:r>
            <a:r>
              <a:rPr lang="en-US" altLang="en-US" sz="1400" b="1">
                <a:solidFill>
                  <a:srgbClr val="000000"/>
                </a:solidFill>
                <a:ea typeface="宋体" panose="02010600030101010101" pitchFamily="2" charset="-122"/>
                <a:cs typeface="+mn-lt"/>
              </a:rPr>
              <a:t>.</a:t>
            </a:r>
            <a:endParaRPr lang="en-US" altLang="en-US" sz="1400" b="1">
              <a:solidFill>
                <a:srgbClr val="000000"/>
              </a:solidFill>
              <a:ea typeface="宋体" panose="02010600030101010101" pitchFamily="2" charset="-122"/>
              <a:cs typeface="+mn-lt"/>
            </a:endParaRPr>
          </a:p>
          <a:p>
            <a:pPr marL="266700" indent="-266700"/>
            <a:r>
              <a:rPr lang="en-US" altLang="en-US" sz="1400" b="1">
                <a:solidFill>
                  <a:srgbClr val="000000"/>
                </a:solidFill>
                <a:ea typeface="宋体" panose="02010600030101010101" pitchFamily="2" charset="-122"/>
                <a:cs typeface="+mn-lt"/>
              </a:rPr>
              <a:t>3) Laser Interferometer</a:t>
            </a:r>
            <a:endParaRPr lang="en-US" altLang="en-US" sz="1400" b="1">
              <a:solidFill>
                <a:srgbClr val="000000"/>
              </a:solidFill>
              <a:ea typeface="宋体" panose="02010600030101010101" pitchFamily="2" charset="-122"/>
              <a:cs typeface="+mn-lt"/>
            </a:endParaRPr>
          </a:p>
          <a:p>
            <a:pPr marL="266700" indent="-266700"/>
            <a:r>
              <a:rPr lang="en-US" altLang="en-US" sz="1400">
                <a:solidFill>
                  <a:srgbClr val="000000"/>
                </a:solidFill>
                <a:ea typeface="宋体" panose="02010600030101010101" pitchFamily="2" charset="-122"/>
                <a:cs typeface="+mn-lt"/>
              </a:rPr>
              <a:t>Control the working area is fairly even level.</a:t>
            </a:r>
            <a:endParaRPr lang="en-US" altLang="en-US" sz="1400">
              <a:solidFill>
                <a:srgbClr val="000000"/>
              </a:solidFill>
              <a:ea typeface="宋体" panose="02010600030101010101" pitchFamily="2" charset="-122"/>
              <a:cs typeface="+mn-lt"/>
            </a:endParaRPr>
          </a:p>
          <a:p>
            <a:pPr marL="266700" indent="-266700"/>
            <a:r>
              <a:rPr lang="en-US" altLang="en-US" sz="1400" b="1">
                <a:solidFill>
                  <a:srgbClr val="000000"/>
                </a:solidFill>
                <a:ea typeface="宋体" panose="02010600030101010101" pitchFamily="2" charset="-122"/>
                <a:cs typeface="+mn-lt"/>
              </a:rPr>
              <a:t>4)Second-dimensional Image Measuring Instrument</a:t>
            </a:r>
            <a:endParaRPr lang="en-US" altLang="en-US" sz="1400" b="1">
              <a:solidFill>
                <a:srgbClr val="000000"/>
              </a:solidFill>
              <a:ea typeface="宋体" panose="02010600030101010101" pitchFamily="2" charset="-122"/>
              <a:cs typeface="+mn-lt"/>
            </a:endParaRPr>
          </a:p>
          <a:p>
            <a:pPr marL="266700" indent="-266700"/>
            <a:r>
              <a:rPr lang="en-US" altLang="en-US" sz="1400">
                <a:solidFill>
                  <a:srgbClr val="000000"/>
                </a:solidFill>
                <a:ea typeface="宋体" panose="02010600030101010101" pitchFamily="2" charset="-122"/>
                <a:cs typeface="+mn-lt"/>
              </a:rPr>
              <a:t>Recheck the part’s right shape as required and reaffirm the machine’s function</a:t>
            </a:r>
            <a:endParaRPr lang="en-US" altLang="en-US" sz="1400">
              <a:solidFill>
                <a:srgbClr val="000000"/>
              </a:solidFill>
              <a:ea typeface="宋体" panose="02010600030101010101" pitchFamily="2" charset="-122"/>
              <a:cs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81380" y="385889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b="1"/>
              <a:t>Q</a:t>
            </a:r>
            <a:r>
              <a:rPr lang="zh-CN" altLang="en-US" b="1"/>
              <a:t>uality control measures</a:t>
            </a:r>
            <a:r>
              <a:rPr lang="en-US" altLang="zh-CN" b="1"/>
              <a:t> in production</a:t>
            </a:r>
            <a:r>
              <a:rPr lang="zh-CN" altLang="en-US" b="1"/>
              <a:t> </a:t>
            </a:r>
            <a:endParaRPr lang="zh-CN" altLang="en-US" b="1"/>
          </a:p>
        </p:txBody>
      </p:sp>
      <p:pic>
        <p:nvPicPr>
          <p:cNvPr id="128" name="图片 127"/>
          <p:cNvPicPr/>
          <p:nvPr/>
        </p:nvPicPr>
        <p:blipFill>
          <a:blip r:embed="rId1"/>
          <a:stretch>
            <a:fillRect/>
          </a:stretch>
        </p:blipFill>
        <p:spPr>
          <a:xfrm>
            <a:off x="981075" y="777240"/>
            <a:ext cx="2706370" cy="30816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 descr="logo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8470" y="0"/>
            <a:ext cx="1355090" cy="4902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719695" y="6403340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 sz="1200"/>
              <a:t>www.ray-laser.com</a:t>
            </a:r>
            <a:endParaRPr lang="en-US" altLang="zh-CN" sz="1200"/>
          </a:p>
        </p:txBody>
      </p:sp>
      <p:pic>
        <p:nvPicPr>
          <p:cNvPr id="6" name="图片 5" descr="微信图片_202404171405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3595" y="1581150"/>
            <a:ext cx="5880100" cy="419163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0" y="549329"/>
            <a:ext cx="12192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733425" cy="419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accent2"/>
                </a:solidFill>
              </a:rPr>
              <a:t>5</a:t>
            </a:r>
            <a:endParaRPr lang="en-US" altLang="zh-CN" sz="2400">
              <a:solidFill>
                <a:schemeClr val="accent2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33425" y="0"/>
            <a:ext cx="5363210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>
                <a:sym typeface="+mn-ea"/>
              </a:rPr>
              <a:t>Machine Operating Cost</a:t>
            </a:r>
            <a:endParaRPr lang="en-US" sz="2400">
              <a:sym typeface="+mn-ea"/>
            </a:endParaRPr>
          </a:p>
        </p:txBody>
      </p:sp>
      <p:sp>
        <p:nvSpPr>
          <p:cNvPr id="8" name="灯片编号占位符 6"/>
          <p:cNvSpPr>
            <a:spLocks noGrp="1"/>
          </p:cNvSpPr>
          <p:nvPr/>
        </p:nvSpPr>
        <p:spPr>
          <a:xfrm>
            <a:off x="5072380" y="6450330"/>
            <a:ext cx="1905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  </a:t>
            </a:r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fld id="{A4092F5C-85EE-442E-913C-64BD8A6772C4}" type="slidenum">
              <a:rPr lang="en-US" altLang="zh-CN" sz="1050" spc="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zh-CN" altLang="en-US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en-US" altLang="zh-CN" sz="105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031240" y="1073785"/>
            <a:ext cx="638238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b="1">
                <a:solidFill>
                  <a:srgbClr val="3B3838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Machine Operating Cost</a:t>
            </a:r>
            <a:endParaRPr lang="zh-CN" altLang="en-US" b="1">
              <a:solidFill>
                <a:srgbClr val="3B3838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pic>
        <p:nvPicPr>
          <p:cNvPr id="3" name="图片 2" descr="logo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18470" y="0"/>
            <a:ext cx="1355090" cy="4902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719695" y="6403340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 sz="1200"/>
              <a:t>www.ray-laser.com</a:t>
            </a:r>
            <a:endParaRPr lang="en-US" altLang="zh-CN" sz="1200"/>
          </a:p>
        </p:txBody>
      </p:sp>
      <p:graphicFrame>
        <p:nvGraphicFramePr>
          <p:cNvPr id="6" name="表格 5"/>
          <p:cNvGraphicFramePr/>
          <p:nvPr/>
        </p:nvGraphicFramePr>
        <p:xfrm>
          <a:off x="1030923" y="1764665"/>
          <a:ext cx="8029575" cy="3881120"/>
        </p:xfrm>
        <a:graphic>
          <a:graphicData uri="http://schemas.openxmlformats.org/drawingml/2006/table">
            <a:tbl>
              <a:tblPr/>
              <a:tblGrid>
                <a:gridCol w="685800"/>
                <a:gridCol w="685800"/>
                <a:gridCol w="904875"/>
                <a:gridCol w="1038225"/>
                <a:gridCol w="1143000"/>
                <a:gridCol w="981075"/>
                <a:gridCol w="685800"/>
                <a:gridCol w="1019175"/>
                <a:gridCol w="885825"/>
              </a:tblGrid>
              <a:tr h="7169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Item</a:t>
                      </a:r>
                      <a:endParaRPr 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  <a:p>
                      <a:pPr indent="0" algn="ctr">
                        <a:buNone/>
                      </a:pPr>
                      <a:endParaRPr lang="zh-CN" altLang="en-US" sz="1200">
                        <a:cs typeface="+mn-lt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Power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Machine</a:t>
                      </a:r>
                      <a:endParaRPr 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ea typeface="宋体" panose="02010600030101010101" pitchFamily="2" charset="-122"/>
                          <a:cs typeface="+mn-lt"/>
                        </a:rPr>
                        <a:t>（KW）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Average Hourly</a:t>
                      </a:r>
                      <a:endParaRPr 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Consumption</a:t>
                      </a:r>
                      <a:endParaRPr 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ea typeface="宋体" panose="02010600030101010101" pitchFamily="2" charset="-122"/>
                          <a:cs typeface="+mn-lt"/>
                        </a:rPr>
                        <a:t>（KW）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Electricity</a:t>
                      </a:r>
                      <a:endParaRPr 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ea typeface="宋体" panose="02010600030101010101" pitchFamily="2" charset="-122"/>
                          <a:cs typeface="+mn-lt"/>
                        </a:rPr>
                        <a:t>（</a:t>
                      </a:r>
                      <a:r>
                        <a:rPr lang="en-US" altLang="zh-CN" sz="1200" b="0">
                          <a:solidFill>
                            <a:srgbClr val="000000"/>
                          </a:solidFill>
                          <a:ea typeface="宋体" panose="02010600030101010101" pitchFamily="2" charset="-122"/>
                          <a:cs typeface="+mn-lt"/>
                        </a:rPr>
                        <a:t>usd</a:t>
                      </a:r>
                      <a:r>
                        <a:rPr lang="zh-CN" sz="1200" b="0">
                          <a:solidFill>
                            <a:srgbClr val="000000"/>
                          </a:solidFill>
                          <a:ea typeface="宋体" panose="02010600030101010101" pitchFamily="2" charset="-122"/>
                          <a:cs typeface="+mn-lt"/>
                        </a:rPr>
                        <a:t>/KWH）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Consumable</a:t>
                      </a:r>
                      <a:endParaRPr 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ea typeface="宋体" panose="02010600030101010101" pitchFamily="2" charset="-122"/>
                          <a:cs typeface="+mn-lt"/>
                        </a:rPr>
                        <a:t>（</a:t>
                      </a:r>
                      <a:r>
                        <a:rPr lang="en-US" altLang="zh-CN" sz="1200" b="0">
                          <a:solidFill>
                            <a:srgbClr val="000000"/>
                          </a:solidFill>
                          <a:ea typeface="宋体" panose="02010600030101010101" pitchFamily="2" charset="-122"/>
                          <a:cs typeface="+mn-lt"/>
                        </a:rPr>
                        <a:t>usd</a:t>
                      </a:r>
                      <a:r>
                        <a:rPr lang="zh-CN" sz="1200" b="0">
                          <a:solidFill>
                            <a:srgbClr val="000000"/>
                          </a:solidFill>
                          <a:ea typeface="宋体" panose="02010600030101010101" pitchFamily="2" charset="-122"/>
                          <a:cs typeface="+mn-lt"/>
                        </a:rPr>
                        <a:t>/h）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Thickness</a:t>
                      </a:r>
                      <a:endParaRPr 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altLang="en-US" sz="1200" b="0">
                          <a:solidFill>
                            <a:srgbClr val="000000"/>
                          </a:solidFill>
                          <a:cs typeface="+mn-lt"/>
                        </a:rPr>
                        <a:t>（</a:t>
                      </a:r>
                      <a:r>
                        <a:rPr lang="en-US" altLang="en-US" sz="1200" b="0">
                          <a:solidFill>
                            <a:srgbClr val="000000"/>
                          </a:solidFill>
                          <a:cs typeface="+mn-lt"/>
                        </a:rPr>
                        <a:t>mm</a:t>
                      </a:r>
                      <a:r>
                        <a:rPr lang="zh-CN" altLang="en-US" sz="1200" b="0">
                          <a:solidFill>
                            <a:srgbClr val="000000"/>
                          </a:solidFill>
                          <a:cs typeface="+mn-lt"/>
                        </a:rPr>
                        <a:t>）</a:t>
                      </a:r>
                      <a:endParaRPr lang="zh-CN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GAS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Gas Consumption</a:t>
                      </a:r>
                      <a:endParaRPr 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ea typeface="宋体" panose="02010600030101010101" pitchFamily="2" charset="-122"/>
                          <a:cs typeface="+mn-lt"/>
                        </a:rPr>
                        <a:t>（usd/h）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Hourly Cost</a:t>
                      </a:r>
                      <a:endParaRPr 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  <a:p>
                      <a:pPr indent="0" algn="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ea typeface="宋体" panose="02010600030101010101" pitchFamily="2" charset="-122"/>
                          <a:cs typeface="+mn-lt"/>
                        </a:rPr>
                        <a:t>（usd/h）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100">
                <a:tc row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1KW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200" b="0">
                          <a:solidFill>
                            <a:srgbClr val="000000"/>
                          </a:solidFill>
                          <a:cs typeface="+mn-lt"/>
                        </a:rPr>
                        <a:t>27.3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16.38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9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0.13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0.36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200" b="0">
                          <a:solidFill>
                            <a:srgbClr val="000000"/>
                          </a:solidFill>
                          <a:cs typeface="+mn-lt"/>
                        </a:rPr>
                        <a:t>CS5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O2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0.97 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3.45 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100"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N2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5.53 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8.01 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100"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Air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1.76 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4.24 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100">
                <a:tc row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1.5KW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200" b="0">
                          <a:solidFill>
                            <a:srgbClr val="000000"/>
                          </a:solidFill>
                          <a:cs typeface="+mn-lt"/>
                        </a:rPr>
                        <a:t>28.5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200" b="0">
                          <a:solidFill>
                            <a:srgbClr val="000000"/>
                          </a:solidFill>
                          <a:cs typeface="+mn-lt"/>
                        </a:rPr>
                        <a:t>17.1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6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0.45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200" b="0">
                          <a:solidFill>
                            <a:srgbClr val="000000"/>
                          </a:solidFill>
                          <a:cs typeface="+mn-lt"/>
                        </a:rPr>
                        <a:t>CS5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O2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0.97 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3.65 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100"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N2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5.53 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8.21 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100"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Air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1.76 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4.52 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100">
                <a:tc row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2KW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30.5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18.3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200" b="0">
                          <a:solidFill>
                            <a:srgbClr val="000000"/>
                          </a:solidFill>
                          <a:cs typeface="+mn-lt"/>
                        </a:rPr>
                        <a:t>CS5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O2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0.97 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altLang="en-US" sz="1200" b="0">
                          <a:solidFill>
                            <a:srgbClr val="000000"/>
                          </a:solidFill>
                          <a:cs typeface="+mn-lt"/>
                        </a:rPr>
                        <a:t>3.85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100"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N2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5.53 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8.41 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Air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1.76 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cs typeface="+mn-lt"/>
                        </a:rPr>
                        <a:t>4.64 </a:t>
                      </a:r>
                      <a:endParaRPr lang="en-US" altLang="en-US" sz="1200" b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0" y="549329"/>
            <a:ext cx="12192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733425" cy="419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accent2"/>
                </a:solidFill>
              </a:rPr>
              <a:t>6</a:t>
            </a:r>
            <a:endParaRPr lang="en-US" altLang="zh-CN" sz="2400">
              <a:solidFill>
                <a:schemeClr val="accent2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33425" y="0"/>
            <a:ext cx="5363210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>
                <a:sym typeface="+mn-ea"/>
              </a:rPr>
              <a:t>Spare Parts and Consumables</a:t>
            </a:r>
            <a:endParaRPr lang="en-US" sz="2400">
              <a:sym typeface="+mn-ea"/>
            </a:endParaRPr>
          </a:p>
        </p:txBody>
      </p:sp>
      <p:sp>
        <p:nvSpPr>
          <p:cNvPr id="8" name="灯片编号占位符 6"/>
          <p:cNvSpPr>
            <a:spLocks noGrp="1"/>
          </p:cNvSpPr>
          <p:nvPr/>
        </p:nvSpPr>
        <p:spPr>
          <a:xfrm>
            <a:off x="5072380" y="6450330"/>
            <a:ext cx="1905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  </a:t>
            </a:r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fld id="{A4092F5C-85EE-442E-913C-64BD8A6772C4}" type="slidenum">
              <a:rPr lang="en-US" altLang="zh-CN" sz="1050" spc="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zh-CN" altLang="en-US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en-US" altLang="zh-CN" sz="105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2"/>
          <p:cNvGraphicFramePr/>
          <p:nvPr/>
        </p:nvGraphicFramePr>
        <p:xfrm>
          <a:off x="1311275" y="2293620"/>
          <a:ext cx="6324917" cy="2677160"/>
        </p:xfrm>
        <a:graphic>
          <a:graphicData uri="http://schemas.openxmlformats.org/drawingml/2006/table">
            <a:tbl>
              <a:tblPr/>
              <a:tblGrid>
                <a:gridCol w="805180"/>
                <a:gridCol w="2378075"/>
                <a:gridCol w="890587"/>
                <a:gridCol w="1101725"/>
                <a:gridCol w="1149350"/>
              </a:tblGrid>
              <a:tr h="3302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43"/>
                          </a:solidFill>
                          <a:ea typeface="微软雅黑" panose="020B0503020204020204" pitchFamily="34" charset="-122"/>
                          <a:cs typeface="+mn-lt"/>
                        </a:rPr>
                        <a:t>No.</a:t>
                      </a:r>
                      <a:endParaRPr lang="en-US" altLang="en-US" sz="1200" b="0">
                        <a:solidFill>
                          <a:srgbClr val="000043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381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43"/>
                          </a:solidFill>
                          <a:ea typeface="微软雅黑" panose="020B0503020204020204" pitchFamily="34" charset="-122"/>
                          <a:cs typeface="+mn-lt"/>
                        </a:rPr>
                        <a:t>Parts</a:t>
                      </a:r>
                      <a:endParaRPr lang="en-US" altLang="en-US" sz="1200" b="0">
                        <a:solidFill>
                          <a:srgbClr val="000043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43"/>
                          </a:solidFill>
                          <a:ea typeface="微软雅黑" panose="020B0503020204020204" pitchFamily="34" charset="-122"/>
                          <a:cs typeface="+mn-lt"/>
                        </a:rPr>
                        <a:t>unit</a:t>
                      </a:r>
                      <a:endParaRPr lang="en-US" altLang="en-US" sz="1200" b="0">
                        <a:solidFill>
                          <a:srgbClr val="000043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43"/>
                          </a:solidFill>
                          <a:ea typeface="微软雅黑" panose="020B0503020204020204" pitchFamily="34" charset="-122"/>
                          <a:cs typeface="+mn-lt"/>
                        </a:rPr>
                        <a:t>qty</a:t>
                      </a:r>
                      <a:endParaRPr lang="en-US" altLang="en-US" sz="1200" b="0">
                        <a:solidFill>
                          <a:srgbClr val="000043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200" b="0">
                          <a:solidFill>
                            <a:srgbClr val="000043"/>
                          </a:solidFill>
                          <a:ea typeface="微软雅黑" panose="020B0503020204020204" pitchFamily="34" charset="-122"/>
                          <a:cs typeface="+mn-lt"/>
                        </a:rPr>
                        <a:t>Remark</a:t>
                      </a:r>
                      <a:endParaRPr lang="en-US" altLang="en-US" sz="1200" b="0">
                        <a:solidFill>
                          <a:srgbClr val="000043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43"/>
                          </a:solidFill>
                          <a:ea typeface="微软雅黑" panose="020B0503020204020204" pitchFamily="34" charset="-122"/>
                          <a:cs typeface="+mn-lt"/>
                        </a:rPr>
                        <a:t>1</a:t>
                      </a:r>
                      <a:endParaRPr lang="en-US" altLang="en-US" sz="1200" b="0">
                        <a:solidFill>
                          <a:srgbClr val="000043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381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ea typeface="微软雅黑" panose="020B0503020204020204" pitchFamily="34" charset="-122"/>
                          <a:cs typeface="+mn-lt"/>
                        </a:rPr>
                        <a:t>Nozzle</a:t>
                      </a:r>
                      <a:endParaRPr lang="en-US" altLang="en-US" sz="1200" b="0">
                        <a:solidFill>
                          <a:srgbClr val="000000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200" b="0">
                          <a:solidFill>
                            <a:srgbClr val="000000"/>
                          </a:solidFill>
                          <a:ea typeface="微软雅黑" panose="020B0503020204020204" pitchFamily="34" charset="-122"/>
                          <a:cs typeface="+mn-lt"/>
                        </a:rPr>
                        <a:t>pcs</a:t>
                      </a:r>
                      <a:endParaRPr lang="en-US" altLang="en-US" sz="1200" b="0">
                        <a:solidFill>
                          <a:srgbClr val="000000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43"/>
                          </a:solidFill>
                          <a:ea typeface="微软雅黑" panose="020B0503020204020204" pitchFamily="34" charset="-122"/>
                          <a:cs typeface="+mn-lt"/>
                        </a:rPr>
                        <a:t>10</a:t>
                      </a:r>
                      <a:endParaRPr lang="en-US" altLang="en-US" sz="1200" b="0">
                        <a:solidFill>
                          <a:srgbClr val="000043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43"/>
                          </a:solidFill>
                          <a:ea typeface="微软雅黑" panose="020B0503020204020204" pitchFamily="34" charset="-122"/>
                          <a:cs typeface="+mn-lt"/>
                        </a:rPr>
                        <a:t>Free </a:t>
                      </a:r>
                      <a:endParaRPr lang="en-US" altLang="en-US" sz="1200" b="0">
                        <a:solidFill>
                          <a:srgbClr val="000043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43"/>
                          </a:solidFill>
                          <a:ea typeface="微软雅黑" panose="020B0503020204020204" pitchFamily="34" charset="-122"/>
                          <a:cs typeface="+mn-lt"/>
                        </a:rPr>
                        <a:t>2</a:t>
                      </a:r>
                      <a:endParaRPr lang="en-US" altLang="en-US" sz="1200" b="0">
                        <a:solidFill>
                          <a:srgbClr val="000043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381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200" b="0">
                          <a:solidFill>
                            <a:srgbClr val="000000"/>
                          </a:solidFill>
                          <a:ea typeface="微软雅黑" panose="020B0503020204020204" pitchFamily="34" charset="-122"/>
                          <a:cs typeface="+mn-lt"/>
                        </a:rPr>
                        <a:t>Ceramic</a:t>
                      </a:r>
                      <a:endParaRPr lang="en-US" altLang="en-US" sz="1200" b="0">
                        <a:solidFill>
                          <a:srgbClr val="000000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200">
                          <a:solidFill>
                            <a:srgbClr val="000000"/>
                          </a:solidFill>
                          <a:ea typeface="微软雅黑" panose="020B0503020204020204" pitchFamily="34" charset="-122"/>
                          <a:cs typeface="+mn-lt"/>
                          <a:sym typeface="+mn-ea"/>
                        </a:rPr>
                        <a:t>pcs</a:t>
                      </a:r>
                      <a:endParaRPr lang="en-US" altLang="en-US" sz="1200" b="0">
                        <a:solidFill>
                          <a:srgbClr val="000000"/>
                        </a:solidFill>
                        <a:ea typeface="微软雅黑" panose="020B0503020204020204" pitchFamily="34" charset="-122"/>
                        <a:cs typeface="+mn-lt"/>
                        <a:sym typeface="+mn-ea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ea typeface="微软雅黑" panose="020B0503020204020204" pitchFamily="34" charset="-122"/>
                          <a:cs typeface="+mn-lt"/>
                        </a:rPr>
                        <a:t>1</a:t>
                      </a:r>
                      <a:endParaRPr lang="en-US" altLang="en-US" sz="1200" b="0">
                        <a:solidFill>
                          <a:srgbClr val="000000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43"/>
                          </a:solidFill>
                          <a:ea typeface="微软雅黑" panose="020B0503020204020204" pitchFamily="34" charset="-122"/>
                          <a:cs typeface="+mn-lt"/>
                        </a:rPr>
                        <a:t> </a:t>
                      </a:r>
                      <a:r>
                        <a:rPr lang="en-US" sz="1200">
                          <a:solidFill>
                            <a:srgbClr val="000043"/>
                          </a:solidFill>
                          <a:ea typeface="微软雅黑" panose="020B0503020204020204" pitchFamily="34" charset="-122"/>
                          <a:cs typeface="+mn-lt"/>
                          <a:sym typeface="+mn-ea"/>
                        </a:rPr>
                        <a:t>Free </a:t>
                      </a:r>
                      <a:endParaRPr lang="en-US" altLang="en-US" sz="1200" b="0">
                        <a:solidFill>
                          <a:srgbClr val="000043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43"/>
                          </a:solidFill>
                          <a:ea typeface="微软雅黑" panose="020B0503020204020204" pitchFamily="34" charset="-122"/>
                          <a:cs typeface="+mn-lt"/>
                        </a:rPr>
                        <a:t>3</a:t>
                      </a:r>
                      <a:endParaRPr lang="en-US" altLang="en-US" sz="1200" b="0">
                        <a:solidFill>
                          <a:srgbClr val="000043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381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ea typeface="微软雅黑" panose="020B0503020204020204" pitchFamily="34" charset="-122"/>
                          <a:cs typeface="+mn-lt"/>
                        </a:rPr>
                        <a:t>Protective lens</a:t>
                      </a:r>
                      <a:endParaRPr lang="en-US" altLang="en-US" sz="1200" b="0">
                        <a:solidFill>
                          <a:srgbClr val="000000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200">
                          <a:solidFill>
                            <a:srgbClr val="000000"/>
                          </a:solidFill>
                          <a:ea typeface="微软雅黑" panose="020B0503020204020204" pitchFamily="34" charset="-122"/>
                          <a:cs typeface="+mn-lt"/>
                          <a:sym typeface="+mn-ea"/>
                        </a:rPr>
                        <a:t>pcs</a:t>
                      </a:r>
                      <a:endParaRPr lang="en-US" altLang="en-US" sz="1200" b="0">
                        <a:solidFill>
                          <a:srgbClr val="000000"/>
                        </a:solidFill>
                        <a:ea typeface="微软雅黑" panose="020B0503020204020204" pitchFamily="34" charset="-122"/>
                        <a:cs typeface="+mn-lt"/>
                        <a:sym typeface="+mn-ea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43"/>
                          </a:solidFill>
                          <a:ea typeface="微软雅黑" panose="020B0503020204020204" pitchFamily="34" charset="-122"/>
                          <a:cs typeface="+mn-lt"/>
                        </a:rPr>
                        <a:t>5</a:t>
                      </a:r>
                      <a:endParaRPr lang="en-US" altLang="en-US" sz="1200" b="0">
                        <a:solidFill>
                          <a:srgbClr val="000043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>
                          <a:solidFill>
                            <a:srgbClr val="000043"/>
                          </a:solidFill>
                          <a:ea typeface="微软雅黑" panose="020B0503020204020204" pitchFamily="34" charset="-122"/>
                          <a:cs typeface="+mn-lt"/>
                          <a:sym typeface="+mn-ea"/>
                        </a:rPr>
                        <a:t>Free </a:t>
                      </a:r>
                      <a:r>
                        <a:rPr lang="en-US" sz="1200" b="0">
                          <a:solidFill>
                            <a:srgbClr val="000043"/>
                          </a:solidFill>
                          <a:ea typeface="微软雅黑" panose="020B0503020204020204" pitchFamily="34" charset="-122"/>
                          <a:cs typeface="+mn-lt"/>
                        </a:rPr>
                        <a:t> </a:t>
                      </a:r>
                      <a:endParaRPr lang="en-US" altLang="en-US" sz="1200" b="0">
                        <a:solidFill>
                          <a:srgbClr val="000043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43"/>
                          </a:solidFill>
                          <a:ea typeface="微软雅黑" panose="020B0503020204020204" pitchFamily="34" charset="-122"/>
                          <a:cs typeface="+mn-lt"/>
                        </a:rPr>
                        <a:t>4</a:t>
                      </a:r>
                      <a:endParaRPr lang="en-US" altLang="en-US" sz="1200" b="0">
                        <a:solidFill>
                          <a:srgbClr val="000043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381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ea typeface="微软雅黑" panose="020B0503020204020204" pitchFamily="34" charset="-122"/>
                          <a:cs typeface="+mn-lt"/>
                        </a:rPr>
                        <a:t>Lubricating Oil</a:t>
                      </a:r>
                      <a:endParaRPr lang="en-US" altLang="en-US" sz="1200" b="0">
                        <a:solidFill>
                          <a:srgbClr val="000000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200">
                          <a:solidFill>
                            <a:srgbClr val="000000"/>
                          </a:solidFill>
                          <a:ea typeface="微软雅黑" panose="020B0503020204020204" pitchFamily="34" charset="-122"/>
                          <a:cs typeface="+mn-lt"/>
                          <a:sym typeface="+mn-ea"/>
                        </a:rPr>
                        <a:t>pcs</a:t>
                      </a:r>
                      <a:endParaRPr lang="en-US" altLang="en-US" sz="1200" b="0">
                        <a:solidFill>
                          <a:srgbClr val="000000"/>
                        </a:solidFill>
                        <a:ea typeface="微软雅黑" panose="020B0503020204020204" pitchFamily="34" charset="-122"/>
                        <a:cs typeface="+mn-lt"/>
                        <a:sym typeface="+mn-ea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ea typeface="微软雅黑" panose="020B0503020204020204" pitchFamily="34" charset="-122"/>
                          <a:cs typeface="+mn-lt"/>
                        </a:rPr>
                        <a:t>1</a:t>
                      </a:r>
                      <a:endParaRPr lang="en-US" altLang="en-US" sz="1200" b="0">
                        <a:solidFill>
                          <a:srgbClr val="000000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>
                          <a:solidFill>
                            <a:srgbClr val="000043"/>
                          </a:solidFill>
                          <a:ea typeface="微软雅黑" panose="020B0503020204020204" pitchFamily="34" charset="-122"/>
                          <a:cs typeface="+mn-lt"/>
                          <a:sym typeface="+mn-ea"/>
                        </a:rPr>
                        <a:t>Free </a:t>
                      </a:r>
                      <a:r>
                        <a:rPr lang="en-US" sz="1200" b="0">
                          <a:solidFill>
                            <a:srgbClr val="000043"/>
                          </a:solidFill>
                          <a:ea typeface="微软雅黑" panose="020B0503020204020204" pitchFamily="34" charset="-122"/>
                          <a:cs typeface="+mn-lt"/>
                        </a:rPr>
                        <a:t> </a:t>
                      </a:r>
                      <a:endParaRPr lang="en-US" altLang="en-US" sz="1200" b="0">
                        <a:solidFill>
                          <a:srgbClr val="000043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43"/>
                          </a:solidFill>
                          <a:ea typeface="微软雅黑" panose="020B0503020204020204" pitchFamily="34" charset="-122"/>
                          <a:cs typeface="+mn-lt"/>
                        </a:rPr>
                        <a:t>5</a:t>
                      </a:r>
                      <a:endParaRPr lang="en-US" altLang="en-US" sz="1200" b="0">
                        <a:solidFill>
                          <a:srgbClr val="000043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381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ea typeface="微软雅黑" panose="020B0503020204020204" pitchFamily="34" charset="-122"/>
                          <a:cs typeface="+mn-lt"/>
                        </a:rPr>
                        <a:t>Cleanroom Wipper</a:t>
                      </a:r>
                      <a:endParaRPr lang="en-US" altLang="en-US" sz="1200" b="0">
                        <a:solidFill>
                          <a:srgbClr val="000000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200">
                          <a:solidFill>
                            <a:srgbClr val="000000"/>
                          </a:solidFill>
                          <a:ea typeface="微软雅黑" panose="020B0503020204020204" pitchFamily="34" charset="-122"/>
                          <a:cs typeface="+mn-lt"/>
                          <a:sym typeface="+mn-ea"/>
                        </a:rPr>
                        <a:t>pcs</a:t>
                      </a:r>
                      <a:endParaRPr lang="en-US" altLang="en-US" sz="1200" b="0">
                        <a:solidFill>
                          <a:srgbClr val="000000"/>
                        </a:solidFill>
                        <a:ea typeface="微软雅黑" panose="020B0503020204020204" pitchFamily="34" charset="-122"/>
                        <a:cs typeface="+mn-lt"/>
                        <a:sym typeface="+mn-ea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ea typeface="微软雅黑" panose="020B0503020204020204" pitchFamily="34" charset="-122"/>
                          <a:cs typeface="+mn-lt"/>
                        </a:rPr>
                        <a:t>1</a:t>
                      </a:r>
                      <a:endParaRPr lang="en-US" altLang="en-US" sz="1200" b="0">
                        <a:solidFill>
                          <a:srgbClr val="000000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>
                          <a:solidFill>
                            <a:srgbClr val="000043"/>
                          </a:solidFill>
                          <a:ea typeface="微软雅黑" panose="020B0503020204020204" pitchFamily="34" charset="-122"/>
                          <a:cs typeface="+mn-lt"/>
                          <a:sym typeface="+mn-ea"/>
                        </a:rPr>
                        <a:t>Free </a:t>
                      </a:r>
                      <a:r>
                        <a:rPr lang="en-US" sz="1200" b="0">
                          <a:solidFill>
                            <a:srgbClr val="000043"/>
                          </a:solidFill>
                          <a:ea typeface="微软雅黑" panose="020B0503020204020204" pitchFamily="34" charset="-122"/>
                          <a:cs typeface="+mn-lt"/>
                        </a:rPr>
                        <a:t> </a:t>
                      </a:r>
                      <a:endParaRPr lang="en-US" altLang="en-US" sz="1200" b="0">
                        <a:solidFill>
                          <a:srgbClr val="000043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43"/>
                          </a:solidFill>
                          <a:ea typeface="微软雅黑" panose="020B0503020204020204" pitchFamily="34" charset="-122"/>
                          <a:cs typeface="+mn-lt"/>
                        </a:rPr>
                        <a:t>6</a:t>
                      </a:r>
                      <a:endParaRPr lang="en-US" altLang="en-US" sz="1200" b="0">
                        <a:solidFill>
                          <a:srgbClr val="000043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381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200" b="0">
                          <a:ea typeface="宋体" panose="02010600030101010101" pitchFamily="2" charset="-122"/>
                          <a:cs typeface="+mn-lt"/>
                        </a:rPr>
                        <a:t>Dust-free Purification Cotton Swab</a:t>
                      </a:r>
                      <a:endParaRPr lang="en-US" altLang="zh-CN" sz="1200" b="0">
                        <a:ea typeface="宋体" panose="02010600030101010101" pitchFamily="2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200">
                          <a:solidFill>
                            <a:srgbClr val="000000"/>
                          </a:solidFill>
                          <a:ea typeface="微软雅黑" panose="020B0503020204020204" pitchFamily="34" charset="-122"/>
                          <a:cs typeface="+mn-lt"/>
                          <a:sym typeface="+mn-ea"/>
                        </a:rPr>
                        <a:t>pcs</a:t>
                      </a:r>
                      <a:endParaRPr lang="en-US" altLang="en-US" sz="1200" b="0">
                        <a:solidFill>
                          <a:srgbClr val="000000"/>
                        </a:solidFill>
                        <a:ea typeface="微软雅黑" panose="020B0503020204020204" pitchFamily="34" charset="-122"/>
                        <a:cs typeface="+mn-lt"/>
                        <a:sym typeface="+mn-ea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ea typeface="微软雅黑" panose="020B0503020204020204" pitchFamily="34" charset="-122"/>
                          <a:cs typeface="+mn-lt"/>
                        </a:rPr>
                        <a:t>1</a:t>
                      </a:r>
                      <a:endParaRPr lang="en-US" altLang="en-US" sz="1200" b="0">
                        <a:solidFill>
                          <a:srgbClr val="000000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43"/>
                          </a:solidFill>
                          <a:ea typeface="微软雅黑" panose="020B0503020204020204" pitchFamily="34" charset="-122"/>
                          <a:cs typeface="+mn-lt"/>
                        </a:rPr>
                        <a:t>       </a:t>
                      </a:r>
                      <a:r>
                        <a:rPr lang="en-US" sz="1200">
                          <a:solidFill>
                            <a:srgbClr val="000043"/>
                          </a:solidFill>
                          <a:ea typeface="微软雅黑" panose="020B0503020204020204" pitchFamily="34" charset="-122"/>
                          <a:cs typeface="+mn-lt"/>
                          <a:sym typeface="+mn-ea"/>
                        </a:rPr>
                        <a:t> Free </a:t>
                      </a:r>
                      <a:endParaRPr lang="en-US" altLang="en-US" sz="1200" b="0">
                        <a:solidFill>
                          <a:srgbClr val="000043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43"/>
                          </a:solidFill>
                          <a:ea typeface="微软雅黑" panose="020B0503020204020204" pitchFamily="34" charset="-122"/>
                          <a:cs typeface="+mn-lt"/>
                        </a:rPr>
                        <a:t>7</a:t>
                      </a:r>
                      <a:endParaRPr lang="en-US" altLang="en-US" sz="1200" b="0">
                        <a:solidFill>
                          <a:srgbClr val="000043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381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ea typeface="微软雅黑" panose="020B0503020204020204" pitchFamily="34" charset="-122"/>
                          <a:cs typeface="+mn-lt"/>
                        </a:rPr>
                        <a:t>Ethnol Absolute</a:t>
                      </a:r>
                      <a:endParaRPr lang="en-US" altLang="en-US" sz="1200" b="0">
                        <a:solidFill>
                          <a:srgbClr val="000000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200">
                          <a:solidFill>
                            <a:srgbClr val="000000"/>
                          </a:solidFill>
                          <a:ea typeface="微软雅黑" panose="020B0503020204020204" pitchFamily="34" charset="-122"/>
                          <a:cs typeface="+mn-lt"/>
                          <a:sym typeface="+mn-ea"/>
                        </a:rPr>
                        <a:t>pcs</a:t>
                      </a:r>
                      <a:endParaRPr lang="en-US" altLang="en-US" sz="1200" b="0">
                        <a:solidFill>
                          <a:srgbClr val="000000"/>
                        </a:solidFill>
                        <a:ea typeface="微软雅黑" panose="020B0503020204020204" pitchFamily="34" charset="-122"/>
                        <a:cs typeface="+mn-lt"/>
                        <a:sym typeface="+mn-ea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ea typeface="微软雅黑" panose="020B0503020204020204" pitchFamily="34" charset="-122"/>
                          <a:cs typeface="+mn-lt"/>
                        </a:rPr>
                        <a:t>1</a:t>
                      </a:r>
                      <a:endParaRPr lang="en-US" altLang="en-US" sz="1200" b="0">
                        <a:solidFill>
                          <a:srgbClr val="000000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>
                          <a:solidFill>
                            <a:srgbClr val="000043"/>
                          </a:solidFill>
                          <a:ea typeface="微软雅黑" panose="020B0503020204020204" pitchFamily="34" charset="-122"/>
                          <a:cs typeface="+mn-lt"/>
                          <a:sym typeface="+mn-ea"/>
                        </a:rPr>
                        <a:t>Free </a:t>
                      </a:r>
                      <a:endParaRPr lang="en-US" altLang="en-US" sz="1200" b="0">
                        <a:solidFill>
                          <a:srgbClr val="000043"/>
                        </a:solidFill>
                        <a:ea typeface="微软雅黑" panose="020B0503020204020204" pitchFamily="34" charset="-122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243330" y="1457960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sz="2400">
                <a:sym typeface="+mn-ea"/>
              </a:rPr>
              <a:t>Spare Parts for Free With Shipment</a:t>
            </a:r>
            <a:endParaRPr lang="en-US" altLang="en-US" sz="2400">
              <a:sym typeface="+mn-ea"/>
            </a:endParaRPr>
          </a:p>
        </p:txBody>
      </p:sp>
      <p:pic>
        <p:nvPicPr>
          <p:cNvPr id="5" name="图片 4" descr="logo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18470" y="0"/>
            <a:ext cx="1355090" cy="4902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719695" y="6403340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 sz="1200"/>
              <a:t>www.ray-laser.com</a:t>
            </a:r>
            <a:endParaRPr lang="en-US" altLang="zh-CN" sz="12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0" y="549329"/>
            <a:ext cx="12192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733425" cy="419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accent2"/>
                </a:solidFill>
              </a:rPr>
              <a:t>7</a:t>
            </a:r>
            <a:endParaRPr lang="en-US" altLang="zh-CN" sz="2400">
              <a:solidFill>
                <a:schemeClr val="accent2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33425" y="0"/>
            <a:ext cx="5363210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>
                <a:sym typeface="+mn-ea"/>
              </a:rPr>
              <a:t>Application</a:t>
            </a:r>
            <a:endParaRPr lang="en-US" sz="2400">
              <a:sym typeface="+mn-ea"/>
            </a:endParaRPr>
          </a:p>
        </p:txBody>
      </p:sp>
      <p:sp>
        <p:nvSpPr>
          <p:cNvPr id="8" name="灯片编号占位符 6"/>
          <p:cNvSpPr>
            <a:spLocks noGrp="1"/>
          </p:cNvSpPr>
          <p:nvPr/>
        </p:nvSpPr>
        <p:spPr>
          <a:xfrm>
            <a:off x="5072380" y="6450330"/>
            <a:ext cx="1905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  </a:t>
            </a:r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fld id="{A4092F5C-85EE-442E-913C-64BD8A6772C4}" type="slidenum">
              <a:rPr lang="en-US" altLang="zh-CN" sz="1050" spc="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zh-CN" altLang="en-US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en-US" altLang="zh-CN" sz="105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3" name="图片 102"/>
          <p:cNvPicPr/>
          <p:nvPr/>
        </p:nvPicPr>
        <p:blipFill>
          <a:blip r:embed="rId1"/>
          <a:stretch>
            <a:fillRect/>
          </a:stretch>
        </p:blipFill>
        <p:spPr>
          <a:xfrm>
            <a:off x="609600" y="4330700"/>
            <a:ext cx="10593070" cy="2178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733425" y="775335"/>
            <a:ext cx="105918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b="1"/>
              <a:t>Applications at a glance</a:t>
            </a:r>
            <a:endParaRPr lang="en-US" altLang="zh-CN" b="1"/>
          </a:p>
          <a:p>
            <a:r>
              <a:rPr lang="en-US" altLang="zh-CN"/>
              <a:t>The 1500w</a:t>
            </a:r>
            <a:r>
              <a:rPr lang="zh-CN" altLang="en-US"/>
              <a:t> </a:t>
            </a:r>
            <a:r>
              <a:rPr lang="en-US" altLang="zh-CN"/>
              <a:t>high</a:t>
            </a:r>
            <a:r>
              <a:rPr lang="zh-CN" altLang="en-US"/>
              <a:t> power fiber laser cutting machine, widely used in fabricating industries of metal workpiece, kitchen utensils, lamps, cabinets and more.</a:t>
            </a:r>
            <a:endParaRPr lang="zh-CN" altLang="en-US"/>
          </a:p>
        </p:txBody>
      </p:sp>
      <p:pic>
        <p:nvPicPr>
          <p:cNvPr id="104" name="图片 10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600" y="2053590"/>
            <a:ext cx="10592435" cy="21062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 descr="logo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8470" y="0"/>
            <a:ext cx="1355090" cy="4902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719695" y="6403340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 sz="1200"/>
              <a:t>www.ray-laser.com</a:t>
            </a:r>
            <a:endParaRPr lang="en-US" altLang="zh-CN" sz="12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0" y="549329"/>
            <a:ext cx="12192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733425" cy="419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accent2"/>
                </a:solidFill>
              </a:rPr>
              <a:t>8</a:t>
            </a:r>
            <a:endParaRPr lang="en-US" altLang="zh-CN" sz="2400">
              <a:solidFill>
                <a:schemeClr val="accent2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33425" y="0"/>
            <a:ext cx="5363210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>
                <a:sym typeface="+mn-ea"/>
              </a:rPr>
              <a:t>Quotation</a:t>
            </a:r>
            <a:endParaRPr lang="en-US" sz="2400">
              <a:sym typeface="+mn-ea"/>
            </a:endParaRPr>
          </a:p>
        </p:txBody>
      </p:sp>
      <p:sp>
        <p:nvSpPr>
          <p:cNvPr id="8" name="灯片编号占位符 6"/>
          <p:cNvSpPr>
            <a:spLocks noGrp="1"/>
          </p:cNvSpPr>
          <p:nvPr/>
        </p:nvSpPr>
        <p:spPr>
          <a:xfrm>
            <a:off x="5072380" y="6450330"/>
            <a:ext cx="1905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  </a:t>
            </a:r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fld id="{A4092F5C-85EE-442E-913C-64BD8A6772C4}" type="slidenum">
              <a:rPr lang="en-US" altLang="zh-CN" sz="1050" spc="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zh-CN" altLang="en-US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en-US" altLang="zh-CN" sz="105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54270" y="1031240"/>
            <a:ext cx="614616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en-US" b="1">
                <a:latin typeface="Arial" panose="020B0604020202020204" pitchFamily="34" charset="0"/>
              </a:rPr>
              <a:t>Quotation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>
                <a:latin typeface="Arial" panose="020B0604020202020204" pitchFamily="34" charset="0"/>
              </a:rPr>
              <a:t>Sheet</a:t>
            </a:r>
            <a:endParaRPr lang="en-US" altLang="en-US" sz="12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4961255" y="1584325"/>
          <a:ext cx="6145530" cy="947420"/>
        </p:xfrm>
        <a:graphic>
          <a:graphicData uri="http://schemas.openxmlformats.org/drawingml/2006/table">
            <a:tbl>
              <a:tblPr firstRow="1" bandRow="1">
                <a:tableStyleId>{BFEE85FC-D8BA-430F-960B-850994E0F674}</a:tableStyleId>
              </a:tblPr>
              <a:tblGrid>
                <a:gridCol w="442913"/>
                <a:gridCol w="2261870"/>
                <a:gridCol w="1497330"/>
                <a:gridCol w="615950"/>
                <a:gridCol w="1327150"/>
              </a:tblGrid>
              <a:tr h="2032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/>
                        <a:t>No.</a:t>
                      </a:r>
                      <a:endParaRPr lang="en-US" altLang="en-US" sz="1200"/>
                    </a:p>
                  </a:txBody>
                  <a:tcPr marL="68580" marR="68580" marT="0" marB="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/>
                        <a:t>Machine Name</a:t>
                      </a:r>
                      <a:endParaRPr lang="en-US" altLang="en-US" sz="1200"/>
                    </a:p>
                  </a:txBody>
                  <a:tcPr marL="68580" marR="68580" marT="0" marB="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/>
                        <a:t>Model</a:t>
                      </a:r>
                      <a:endParaRPr lang="en-US" altLang="en-US" sz="1200"/>
                    </a:p>
                  </a:txBody>
                  <a:tcPr marL="68580" marR="68580" marT="0" marB="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/>
                        <a:t>Qty </a:t>
                      </a:r>
                      <a:endParaRPr lang="en-US" altLang="en-US" sz="1200"/>
                    </a:p>
                  </a:txBody>
                  <a:tcPr marL="68580" marR="68580" marT="0" marB="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/>
                        <a:t>Unit Price(</a:t>
                      </a: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¥</a:t>
                      </a:r>
                      <a:r>
                        <a:rPr lang="en-US" sz="1200"/>
                        <a:t>)</a:t>
                      </a:r>
                      <a:endParaRPr lang="en-US" altLang="en-US" sz="1200"/>
                    </a:p>
                  </a:txBody>
                  <a:tcPr marL="68580" marR="68580" marT="0" marB="0" vert="horz" anchor="ctr" anchorCtr="0"/>
                </a:tc>
              </a:tr>
              <a:tr h="4699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/>
                        <a:t>1</a:t>
                      </a:r>
                      <a:endParaRPr lang="en-US" altLang="en-US" sz="1200"/>
                    </a:p>
                  </a:txBody>
                  <a:tcPr marL="68580" marR="68580" marT="0" marB="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/>
                        <a:t>CNC Laser Cutting Machine</a:t>
                      </a:r>
                      <a:endParaRPr lang="en-US" altLang="en-US" sz="1200"/>
                    </a:p>
                  </a:txBody>
                  <a:tcPr marL="68580" marR="68580" marT="0" marB="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/>
                        <a:t>TF 3015 Edge -1500W</a:t>
                      </a:r>
                      <a:endParaRPr lang="en-US" altLang="en-US" sz="1200"/>
                    </a:p>
                  </a:txBody>
                  <a:tcPr marL="68580" marR="68580" marT="0" marB="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/>
                        <a:t>1</a:t>
                      </a:r>
                      <a:endParaRPr lang="en-US" altLang="en-US" sz="1200"/>
                    </a:p>
                  </a:txBody>
                  <a:tcPr marL="68580" marR="68580" marT="0" marB="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/>
                        <a:t> 95</a:t>
                      </a:r>
                      <a:r>
                        <a:rPr lang="zh-CN" altLang="en-US" sz="1200"/>
                        <a:t>，</a:t>
                      </a:r>
                      <a:r>
                        <a:rPr lang="en-US" sz="1200"/>
                        <a:t>000.00</a:t>
                      </a:r>
                      <a:endParaRPr lang="en-US" altLang="en-US" sz="1200"/>
                    </a:p>
                  </a:txBody>
                  <a:tcPr marL="68580" marR="68580" marT="0" marB="0" vert="horz" anchor="ctr" anchorCtr="0"/>
                </a:tc>
              </a:tr>
              <a:tr h="215900">
                <a:tc gridSpan="4"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1200"/>
                        <a:t>Total sales  price</a:t>
                      </a:r>
                      <a:endParaRPr lang="en-US" altLang="en-US" sz="1200"/>
                    </a:p>
                  </a:txBody>
                  <a:tcPr marL="68580" marR="68580" marT="0" marB="0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/>
                        <a:t> </a:t>
                      </a:r>
                      <a:endParaRPr lang="en-US" altLang="en-US" sz="120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表格 6"/>
          <p:cNvGraphicFramePr/>
          <p:nvPr/>
        </p:nvGraphicFramePr>
        <p:xfrm>
          <a:off x="4961255" y="2676525"/>
          <a:ext cx="6149340" cy="3271520"/>
        </p:xfrm>
        <a:graphic>
          <a:graphicData uri="http://schemas.openxmlformats.org/drawingml/2006/table">
            <a:tbl>
              <a:tblPr/>
              <a:tblGrid>
                <a:gridCol w="1709738"/>
                <a:gridCol w="4439285"/>
              </a:tblGrid>
              <a:tr h="368300">
                <a:tc grid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1">
                          <a:cs typeface="+mn-lt"/>
                        </a:rPr>
                        <a:t>Other terms</a:t>
                      </a:r>
                      <a:endParaRPr lang="en-US" altLang="en-US" sz="1200" b="1">
                        <a:ea typeface="Arial" panose="020B0604020202020204" pitchFamily="34" charset="0"/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7"/>
                    </a:solidFill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200" b="1">
                          <a:cs typeface="+mn-lt"/>
                        </a:rPr>
                        <a:t>Valid</a:t>
                      </a:r>
                      <a:endParaRPr lang="en-US" altLang="en-US" sz="1200" b="1">
                        <a:ea typeface="Arial" panose="020B0604020202020204" pitchFamily="34" charset="0"/>
                        <a:cs typeface="+mn-lt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ea typeface="宋体" panose="02010600030101010101" pitchFamily="2" charset="-122"/>
                          <a:cs typeface="+mn-lt"/>
                        </a:rPr>
                        <a:t>10 </a:t>
                      </a:r>
                      <a:r>
                        <a:rPr lang="en-US" sz="1200" b="0">
                          <a:cs typeface="+mn-lt"/>
                        </a:rPr>
                        <a:t>days</a:t>
                      </a:r>
                      <a:endParaRPr lang="en-US" altLang="en-US" sz="1200" b="0">
                        <a:ea typeface="宋体" panose="02010600030101010101" pitchFamily="2" charset="-122"/>
                        <a:cs typeface="+mn-lt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200" b="1">
                          <a:cs typeface="+mn-lt"/>
                        </a:rPr>
                        <a:t>Production Time</a:t>
                      </a:r>
                      <a:endParaRPr lang="en-US" altLang="en-US" sz="1200" b="1">
                        <a:ea typeface="Arial" panose="020B0604020202020204" pitchFamily="34" charset="0"/>
                        <a:cs typeface="+mn-lt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cs typeface="+mn-lt"/>
                        </a:rPr>
                        <a:t>15 working days after down payment received </a:t>
                      </a:r>
                      <a:endParaRPr lang="en-US" altLang="en-US" sz="1200" b="0">
                        <a:ea typeface="Arial" panose="020B0604020202020204" pitchFamily="34" charset="0"/>
                        <a:cs typeface="+mn-lt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200" b="1">
                          <a:ea typeface="宋体" panose="02010600030101010101" pitchFamily="2" charset="-122"/>
                          <a:cs typeface="+mn-lt"/>
                        </a:rPr>
                        <a:t>Gross </a:t>
                      </a:r>
                      <a:r>
                        <a:rPr lang="en-US" sz="1200" b="1">
                          <a:cs typeface="+mn-lt"/>
                        </a:rPr>
                        <a:t>Weight</a:t>
                      </a:r>
                      <a:endParaRPr lang="en-US" altLang="en-US" sz="1200" b="1">
                        <a:ea typeface="宋体" panose="02010600030101010101" pitchFamily="2" charset="-122"/>
                        <a:cs typeface="+mn-lt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ea typeface="宋体" panose="02010600030101010101" pitchFamily="2" charset="-122"/>
                          <a:cs typeface="+mn-lt"/>
                        </a:rPr>
                        <a:t>220</a:t>
                      </a:r>
                      <a:r>
                        <a:rPr lang="en-US" sz="1200" b="0">
                          <a:cs typeface="+mn-lt"/>
                        </a:rPr>
                        <a:t>0Kg</a:t>
                      </a:r>
                      <a:endParaRPr lang="en-US" altLang="en-US" sz="1200" b="0">
                        <a:ea typeface="宋体" panose="02010600030101010101" pitchFamily="2" charset="-122"/>
                        <a:cs typeface="+mn-lt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200" b="1">
                          <a:cs typeface="+mn-lt"/>
                        </a:rPr>
                        <a:t>Trade terms</a:t>
                      </a:r>
                      <a:endParaRPr lang="en-US" altLang="en-US" sz="1200" b="1">
                        <a:ea typeface="Arial" panose="020B0604020202020204" pitchFamily="34" charset="0"/>
                        <a:cs typeface="+mn-lt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ea typeface="宋体" panose="02010600030101010101" pitchFamily="2" charset="-122"/>
                          <a:cs typeface="+mn-lt"/>
                        </a:rPr>
                        <a:t>EXW </a:t>
                      </a:r>
                      <a:r>
                        <a:rPr lang="en-US" sz="1200" b="0">
                          <a:cs typeface="+mn-lt"/>
                        </a:rPr>
                        <a:t>Shanghai C</a:t>
                      </a:r>
                      <a:r>
                        <a:rPr lang="en-US" sz="1200" b="0">
                          <a:cs typeface="+mn-lt"/>
                        </a:rPr>
                        <a:t>hina</a:t>
                      </a:r>
                      <a:endParaRPr lang="en-US" sz="1200" b="0">
                        <a:cs typeface="+mn-lt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200" b="1">
                          <a:cs typeface="+mn-lt"/>
                        </a:rPr>
                        <a:t>Payment terms</a:t>
                      </a:r>
                      <a:endParaRPr lang="en-US" altLang="en-US" sz="1200" b="1">
                        <a:ea typeface="Arial" panose="020B0604020202020204" pitchFamily="34" charset="0"/>
                        <a:cs typeface="+mn-lt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cs typeface="+mn-lt"/>
                        </a:rPr>
                        <a:t>3</a:t>
                      </a:r>
                      <a:r>
                        <a:rPr lang="en-US" sz="1200" b="0">
                          <a:ea typeface="宋体" panose="02010600030101010101" pitchFamily="2" charset="-122"/>
                          <a:cs typeface="+mn-lt"/>
                        </a:rPr>
                        <a:t>5</a:t>
                      </a:r>
                      <a:r>
                        <a:rPr lang="en-US" sz="1200" b="0">
                          <a:cs typeface="+mn-lt"/>
                        </a:rPr>
                        <a:t>%</a:t>
                      </a:r>
                      <a:r>
                        <a:rPr lang="en-US" sz="1200" b="0">
                          <a:ea typeface="宋体" panose="02010600030101010101" pitchFamily="2" charset="-122"/>
                          <a:cs typeface="+mn-lt"/>
                        </a:rPr>
                        <a:t>T/T</a:t>
                      </a:r>
                      <a:r>
                        <a:rPr lang="en-US" sz="1200" b="0">
                          <a:cs typeface="+mn-lt"/>
                        </a:rPr>
                        <a:t>down paymentin advance, the balance before delivery</a:t>
                      </a:r>
                      <a:endParaRPr lang="en-US" altLang="en-US" sz="1200" b="0">
                        <a:ea typeface="Arial" panose="020B0604020202020204" pitchFamily="34" charset="0"/>
                        <a:cs typeface="+mn-lt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200" b="1">
                          <a:cs typeface="+mn-lt"/>
                        </a:rPr>
                        <a:t>Package terms</a:t>
                      </a:r>
                      <a:endParaRPr lang="en-US" altLang="en-US" sz="1200" b="1">
                        <a:ea typeface="Arial" panose="020B0604020202020204" pitchFamily="34" charset="0"/>
                        <a:cs typeface="+mn-lt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cs typeface="+mn-lt"/>
                        </a:rPr>
                        <a:t>With wooden case in 40’ container</a:t>
                      </a:r>
                      <a:endParaRPr lang="en-US" altLang="en-US" sz="1200" b="0">
                        <a:ea typeface="Arial" panose="020B0604020202020204" pitchFamily="34" charset="0"/>
                        <a:cs typeface="+mn-lt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200" b="1">
                          <a:cs typeface="+mn-lt"/>
                        </a:rPr>
                        <a:t>Warranty terms</a:t>
                      </a:r>
                      <a:endParaRPr lang="en-US" altLang="en-US" sz="1200" b="1">
                        <a:ea typeface="Arial" panose="020B0604020202020204" pitchFamily="34" charset="0"/>
                        <a:cs typeface="+mn-lt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ea typeface="宋体" panose="02010600030101010101" pitchFamily="2" charset="-122"/>
                          <a:cs typeface="+mn-lt"/>
                        </a:rPr>
                        <a:t>3 years warranty from the date of</a:t>
                      </a:r>
                      <a:r>
                        <a:rPr lang="en-US" sz="1200" b="0">
                          <a:cs typeface="+mn-lt"/>
                        </a:rPr>
                        <a:t> bill of lading issued.</a:t>
                      </a:r>
                      <a:endParaRPr lang="en-US" altLang="en-US" sz="1200" b="0">
                        <a:ea typeface="宋体" panose="02010600030101010101" pitchFamily="2" charset="-122"/>
                        <a:cs typeface="+mn-lt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300">
                <a:tc gridSpan="2"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200" b="1">
                          <a:cs typeface="+mn-lt"/>
                        </a:rPr>
                        <a:t>Machine Installation and Training service</a:t>
                      </a:r>
                      <a:r>
                        <a:rPr lang="zh-CN" altLang="en-US" sz="1200" b="1">
                          <a:cs typeface="+mn-lt"/>
                        </a:rPr>
                        <a:t>，</a:t>
                      </a:r>
                      <a:r>
                        <a:rPr lang="en-US" sz="1200" b="1">
                          <a:cs typeface="+mn-lt"/>
                          <a:sym typeface="+mn-ea"/>
                        </a:rPr>
                        <a:t>Fees are not included</a:t>
                      </a:r>
                      <a:r>
                        <a:rPr lang="en-US" sz="1200" b="1">
                          <a:cs typeface="+mn-lt"/>
                        </a:rPr>
                        <a:t>:</a:t>
                      </a:r>
                      <a:endParaRPr lang="en-US" sz="1200" b="1">
                        <a:cs typeface="+mn-lt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7"/>
                    </a:solidFill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200" b="1">
                          <a:cs typeface="+mn-lt"/>
                        </a:rPr>
                        <a:t>Installation time </a:t>
                      </a:r>
                      <a:endParaRPr lang="en-US" altLang="en-US" sz="1200" b="1">
                        <a:ea typeface="Arial" panose="020B0604020202020204" pitchFamily="34" charset="0"/>
                        <a:cs typeface="+mn-lt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ea typeface="宋体" panose="02010600030101010101" pitchFamily="2" charset="-122"/>
                          <a:cs typeface="+mn-lt"/>
                        </a:rPr>
                        <a:t>1-2 </a:t>
                      </a:r>
                      <a:r>
                        <a:rPr lang="en-US" sz="1200" b="0">
                          <a:cs typeface="+mn-lt"/>
                        </a:rPr>
                        <a:t>Engineers 3</a:t>
                      </a:r>
                      <a:r>
                        <a:rPr lang="en-US" sz="1200" b="0">
                          <a:ea typeface="宋体" panose="02010600030101010101" pitchFamily="2" charset="-122"/>
                          <a:cs typeface="+mn-lt"/>
                        </a:rPr>
                        <a:t>-8 </a:t>
                      </a:r>
                      <a:r>
                        <a:rPr lang="en-US" sz="1200" b="0">
                          <a:cs typeface="+mn-lt"/>
                        </a:rPr>
                        <a:t>working days</a:t>
                      </a:r>
                      <a:endParaRPr lang="en-US" altLang="en-US" sz="1200" b="0">
                        <a:ea typeface="宋体" panose="02010600030101010101" pitchFamily="2" charset="-122"/>
                        <a:cs typeface="+mn-lt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 algn="just">
                        <a:buNone/>
                      </a:pPr>
                      <a:r>
                        <a:rPr lang="en-US" sz="1200" b="1">
                          <a:cs typeface="+mn-lt"/>
                        </a:rPr>
                        <a:t>Installation</a:t>
                      </a:r>
                      <a:endParaRPr lang="en-US" altLang="en-US" sz="1200" b="1">
                        <a:ea typeface="Arial" panose="020B0604020202020204" pitchFamily="34" charset="0"/>
                        <a:cs typeface="+mn-lt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en-US" sz="1200" b="0">
                          <a:ea typeface="Arial" panose="020B0604020202020204" pitchFamily="34" charset="0"/>
                          <a:cs typeface="+mn-lt"/>
                        </a:rPr>
                        <a:t>The Step by step installation tutorial and online video supported.</a:t>
                      </a:r>
                      <a:endParaRPr lang="en-US" altLang="en-US" sz="1200" b="0">
                        <a:ea typeface="Arial" panose="020B0604020202020204" pitchFamily="34" charset="0"/>
                        <a:cs typeface="+mn-lt"/>
                      </a:endParaRPr>
                    </a:p>
                    <a:p>
                      <a:pPr indent="0">
                        <a:buNone/>
                      </a:pPr>
                      <a:r>
                        <a:rPr lang="en-US" altLang="zh-CN" sz="1200" b="0">
                          <a:ea typeface="宋体" panose="02010600030101010101" pitchFamily="2" charset="-122"/>
                          <a:cs typeface="+mn-lt"/>
                        </a:rPr>
                        <a:t>or our experienced operator at your cost.</a:t>
                      </a:r>
                      <a:endParaRPr lang="en-US" altLang="zh-CN" sz="1200" b="0">
                        <a:ea typeface="宋体" panose="02010600030101010101" pitchFamily="2" charset="-122"/>
                        <a:cs typeface="+mn-lt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300">
                <a:tc>
                  <a:txBody>
                    <a:bodyPr/>
                    <a:p>
                      <a:pPr indent="0" algn="just">
                        <a:buNone/>
                      </a:pPr>
                      <a:r>
                        <a:rPr lang="en-US" sz="1200" b="1">
                          <a:cs typeface="+mn-lt"/>
                        </a:rPr>
                        <a:t>Training service </a:t>
                      </a:r>
                      <a:endParaRPr lang="en-US" altLang="en-US" sz="1200" b="1">
                        <a:ea typeface="Arial" panose="020B0604020202020204" pitchFamily="34" charset="0"/>
                        <a:cs typeface="+mn-lt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ea typeface="宋体" panose="02010600030101010101" pitchFamily="2" charset="-122"/>
                          <a:cs typeface="+mn-lt"/>
                        </a:rPr>
                        <a:t>We </a:t>
                      </a:r>
                      <a:r>
                        <a:rPr lang="en-US" sz="1200" b="0">
                          <a:cs typeface="+mn-lt"/>
                        </a:rPr>
                        <a:t>will provide machine operator and software programming operator training service with gratis condition</a:t>
                      </a:r>
                      <a:endParaRPr lang="en-US" altLang="en-US" sz="1200" b="0">
                        <a:ea typeface="宋体" panose="02010600030101010101" pitchFamily="2" charset="-122"/>
                        <a:cs typeface="+mn-lt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图片 2" descr="logo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18470" y="0"/>
            <a:ext cx="1355090" cy="490220"/>
          </a:xfrm>
          <a:prstGeom prst="rect">
            <a:avLst/>
          </a:prstGeom>
        </p:spPr>
      </p:pic>
      <p:pic>
        <p:nvPicPr>
          <p:cNvPr id="9" name="图片 8" descr="1_0000_1 - 副本 (2)(1)(1) - 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10" y="1817370"/>
            <a:ext cx="4495800" cy="299085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719695" y="6403340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 sz="1200"/>
              <a:t>www.ray-laser.com</a:t>
            </a:r>
            <a:endParaRPr lang="en-US" altLang="zh-CN" sz="12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0" y="549329"/>
            <a:ext cx="12192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733425" cy="419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accent2"/>
                </a:solidFill>
              </a:rPr>
              <a:t>9</a:t>
            </a:r>
            <a:endParaRPr lang="en-US" altLang="zh-CN" sz="2400">
              <a:solidFill>
                <a:schemeClr val="accent2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33425" y="0"/>
            <a:ext cx="5363210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>
                <a:sym typeface="+mn-ea"/>
              </a:rPr>
              <a:t>Partners and Customers</a:t>
            </a:r>
            <a:endParaRPr lang="en-US" sz="2400">
              <a:sym typeface="+mn-ea"/>
            </a:endParaRPr>
          </a:p>
        </p:txBody>
      </p:sp>
      <p:sp>
        <p:nvSpPr>
          <p:cNvPr id="8" name="灯片编号占位符 6"/>
          <p:cNvSpPr>
            <a:spLocks noGrp="1"/>
          </p:cNvSpPr>
          <p:nvPr/>
        </p:nvSpPr>
        <p:spPr>
          <a:xfrm>
            <a:off x="5072380" y="6450330"/>
            <a:ext cx="1905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  </a:t>
            </a:r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fld id="{A4092F5C-85EE-442E-913C-64BD8A6772C4}" type="slidenum">
              <a:rPr lang="en-US" altLang="zh-CN" sz="1050" spc="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zh-CN" altLang="en-US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en-US" altLang="zh-CN" sz="105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7810" y="791845"/>
            <a:ext cx="8438515" cy="5368290"/>
          </a:xfrm>
          <a:prstGeom prst="rect">
            <a:avLst/>
          </a:prstGeom>
        </p:spPr>
      </p:pic>
      <p:pic>
        <p:nvPicPr>
          <p:cNvPr id="4" name="图片 3" descr="logo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8470" y="0"/>
            <a:ext cx="1355090" cy="4902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719695" y="6403340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 sz="1200"/>
              <a:t>www.ray-laser.com</a:t>
            </a:r>
            <a:endParaRPr lang="en-US" altLang="zh-CN" sz="12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0" y="549329"/>
            <a:ext cx="12192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733425" cy="419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accent2"/>
                </a:solidFill>
              </a:rPr>
              <a:t>10</a:t>
            </a:r>
            <a:endParaRPr lang="en-US" altLang="zh-CN" sz="2400">
              <a:solidFill>
                <a:schemeClr val="accent2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33425" y="0"/>
            <a:ext cx="5363210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>
                <a:sym typeface="+mn-ea"/>
              </a:rPr>
              <a:t>Together for the stronger future</a:t>
            </a:r>
            <a:endParaRPr lang="en-US" sz="2400">
              <a:sym typeface="+mn-ea"/>
            </a:endParaRPr>
          </a:p>
        </p:txBody>
      </p:sp>
      <p:sp>
        <p:nvSpPr>
          <p:cNvPr id="8" name="灯片编号占位符 6"/>
          <p:cNvSpPr>
            <a:spLocks noGrp="1"/>
          </p:cNvSpPr>
          <p:nvPr/>
        </p:nvSpPr>
        <p:spPr>
          <a:xfrm>
            <a:off x="5072380" y="6450330"/>
            <a:ext cx="1905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  </a:t>
            </a:r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fld id="{A4092F5C-85EE-442E-913C-64BD8A6772C4}" type="slidenum">
              <a:rPr lang="en-US" altLang="zh-CN" sz="1050" spc="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zh-CN" altLang="en-US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en-US" altLang="zh-CN" sz="105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33425" y="869950"/>
            <a:ext cx="642556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tx1"/>
                </a:solidFill>
                <a:ea typeface="+mj-ea"/>
                <a:cs typeface="+mn-lt"/>
              </a:rPr>
              <a:t>At Raylaser</a:t>
            </a:r>
            <a:r>
              <a:rPr lang="en-US" altLang="zh-CN" sz="1600" dirty="0">
                <a:solidFill>
                  <a:schemeClr val="tx1"/>
                </a:solidFill>
                <a:ea typeface="+mj-ea"/>
                <a:cs typeface="+mn-lt"/>
              </a:rPr>
              <a:t>, we offer you professional advice and in depth value added support on how you can build your machine step by step.</a:t>
            </a:r>
            <a:endParaRPr lang="en-US" altLang="zh-CN" sz="1600" dirty="0">
              <a:solidFill>
                <a:schemeClr val="tx1"/>
              </a:solidFill>
              <a:ea typeface="+mj-ea"/>
              <a:cs typeface="+mn-lt"/>
            </a:endParaRPr>
          </a:p>
          <a:p>
            <a:r>
              <a:rPr lang="en-US" altLang="zh-CN" sz="1600" dirty="0">
                <a:solidFill>
                  <a:schemeClr val="tx1"/>
                </a:solidFill>
                <a:ea typeface="+mj-ea"/>
                <a:cs typeface="+mn-lt"/>
              </a:rPr>
              <a:t>we can offer you comprehensive advice so that you can take advantage of all production possibilities</a:t>
            </a:r>
            <a:r>
              <a:rPr lang="en-US" altLang="zh-CN" sz="1600" dirty="0" smtClean="0">
                <a:solidFill>
                  <a:schemeClr val="tx1"/>
                </a:solidFill>
                <a:ea typeface="+mj-ea"/>
                <a:cs typeface="+mn-lt"/>
              </a:rPr>
              <a:t>.</a:t>
            </a:r>
            <a:r>
              <a:rPr lang="en-US" altLang="zh-CN" sz="1600" dirty="0">
                <a:solidFill>
                  <a:schemeClr val="tx1"/>
                </a:solidFill>
                <a:ea typeface="+mj-ea"/>
                <a:cs typeface="+mn-lt"/>
              </a:rPr>
              <a:t> </a:t>
            </a:r>
            <a:endParaRPr lang="en-US" altLang="zh-CN" sz="1600" dirty="0">
              <a:solidFill>
                <a:schemeClr val="tx1"/>
              </a:solidFill>
              <a:ea typeface="+mj-ea"/>
              <a:cs typeface="+mn-lt"/>
            </a:endParaRPr>
          </a:p>
          <a:p>
            <a:r>
              <a:rPr lang="en-US" altLang="zh-CN" sz="1600">
                <a:solidFill>
                  <a:schemeClr val="tx1"/>
                </a:solidFill>
                <a:ea typeface="+mj-ea"/>
                <a:cs typeface="+mn-lt"/>
                <a:sym typeface="+mn-ea"/>
              </a:rPr>
              <a:t>Our service experts are always there for you!</a:t>
            </a:r>
            <a:endParaRPr lang="en-US" altLang="zh-CN" sz="1600">
              <a:solidFill>
                <a:schemeClr val="tx1"/>
              </a:solidFill>
              <a:ea typeface="+mj-ea"/>
              <a:cs typeface="+mn-lt"/>
              <a:sym typeface="+mn-ea"/>
            </a:endParaRPr>
          </a:p>
          <a:p>
            <a:endParaRPr lang="en-US" altLang="zh-CN" sz="1600">
              <a:solidFill>
                <a:schemeClr val="tx1"/>
              </a:solidFill>
              <a:ea typeface="+mj-ea"/>
              <a:cs typeface="+mn-lt"/>
              <a:sym typeface="+mn-ea"/>
            </a:endParaRPr>
          </a:p>
          <a:p>
            <a:r>
              <a:rPr lang="en-US" altLang="zh-CN" sz="1600" dirty="0">
                <a:ea typeface="+mj-ea"/>
                <a:cs typeface="+mn-lt"/>
                <a:sym typeface="+mn-ea"/>
              </a:rPr>
              <a:t>Together we will find the solution that best fits your business development!</a:t>
            </a:r>
            <a:endParaRPr lang="en-US" altLang="zh-CN" sz="1600" dirty="0">
              <a:solidFill>
                <a:schemeClr val="tx1"/>
              </a:solidFill>
              <a:ea typeface="+mj-ea"/>
              <a:cs typeface="+mn-lt"/>
              <a:sym typeface="+mn-ea"/>
            </a:endParaRPr>
          </a:p>
        </p:txBody>
      </p:sp>
      <p:pic>
        <p:nvPicPr>
          <p:cNvPr id="6" name="图片 5" descr="logo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18470" y="0"/>
            <a:ext cx="1355090" cy="49022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719695" y="6403340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 sz="1200"/>
              <a:t>www.ray-laser.com</a:t>
            </a:r>
            <a:endParaRPr lang="en-US" altLang="zh-CN" sz="1200"/>
          </a:p>
        </p:txBody>
      </p:sp>
      <p:pic>
        <p:nvPicPr>
          <p:cNvPr id="10" name="图片 9" descr="photovolta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3110230"/>
            <a:ext cx="8015605" cy="3340100"/>
          </a:xfrm>
          <a:prstGeom prst="rect">
            <a:avLst/>
          </a:prstGeom>
        </p:spPr>
      </p:pic>
      <p:pic>
        <p:nvPicPr>
          <p:cNvPr id="13" name="图片 12" descr="homekitch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8990" y="4452620"/>
            <a:ext cx="4793615" cy="1997710"/>
          </a:xfrm>
          <a:prstGeom prst="rect">
            <a:avLst/>
          </a:prstGeom>
        </p:spPr>
      </p:pic>
      <p:pic>
        <p:nvPicPr>
          <p:cNvPr id="9" name="图片 8" descr="metalsheetcutti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6775" y="608330"/>
            <a:ext cx="4756785" cy="1960245"/>
          </a:xfrm>
          <a:prstGeom prst="rect">
            <a:avLst/>
          </a:prstGeom>
        </p:spPr>
      </p:pic>
      <p:pic>
        <p:nvPicPr>
          <p:cNvPr id="14" name="图片 13" descr="billboardstructur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5820" y="2627630"/>
            <a:ext cx="4756785" cy="198183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4190365" y="5021580"/>
            <a:ext cx="1718945" cy="14763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53" name="直接连接符 52"/>
          <p:cNvCxnSpPr/>
          <p:nvPr/>
        </p:nvCxnSpPr>
        <p:spPr>
          <a:xfrm>
            <a:off x="0" y="549329"/>
            <a:ext cx="12192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733425" cy="419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accent2"/>
                </a:solidFill>
              </a:rPr>
              <a:t>10</a:t>
            </a:r>
            <a:endParaRPr lang="en-US" altLang="zh-CN" sz="2400">
              <a:solidFill>
                <a:schemeClr val="accent2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33425" y="0"/>
            <a:ext cx="5363210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>
                <a:sym typeface="+mn-ea"/>
              </a:rPr>
              <a:t>Together for the stronger future</a:t>
            </a:r>
            <a:endParaRPr lang="en-US" sz="2400">
              <a:sym typeface="+mn-ea"/>
            </a:endParaRPr>
          </a:p>
        </p:txBody>
      </p:sp>
      <p:sp>
        <p:nvSpPr>
          <p:cNvPr id="8" name="灯片编号占位符 6"/>
          <p:cNvSpPr>
            <a:spLocks noGrp="1"/>
          </p:cNvSpPr>
          <p:nvPr/>
        </p:nvSpPr>
        <p:spPr>
          <a:xfrm>
            <a:off x="5072380" y="6450330"/>
            <a:ext cx="1905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  </a:t>
            </a:r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第页</a:t>
            </a:r>
            <a:r>
              <a:rPr lang="zh-CN" altLang="en-US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en-US" altLang="zh-CN" sz="105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logo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8470" y="0"/>
            <a:ext cx="1355090" cy="490220"/>
          </a:xfrm>
          <a:prstGeom prst="rect">
            <a:avLst/>
          </a:prstGeom>
        </p:spPr>
      </p:pic>
      <p:pic>
        <p:nvPicPr>
          <p:cNvPr id="5" name="图片 4" descr="4~8 Stainless Steel 2000w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320" y="4793615"/>
            <a:ext cx="2068195" cy="2068195"/>
          </a:xfrm>
          <a:prstGeom prst="rect">
            <a:avLst/>
          </a:prstGeom>
        </p:spPr>
      </p:pic>
      <p:pic>
        <p:nvPicPr>
          <p:cNvPr id="6" name="图片 5" descr="4~18 metal cutting 2000W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8165" y="4793615"/>
            <a:ext cx="2057400" cy="2057400"/>
          </a:xfrm>
          <a:prstGeom prst="rect">
            <a:avLst/>
          </a:prstGeom>
        </p:spPr>
      </p:pic>
      <p:pic>
        <p:nvPicPr>
          <p:cNvPr id="4" name="图片 3" descr="4~6 Cooper 2000w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5785" y="4696460"/>
            <a:ext cx="2125980" cy="2125980"/>
          </a:xfrm>
          <a:prstGeom prst="rect">
            <a:avLst/>
          </a:prstGeom>
        </p:spPr>
      </p:pic>
      <p:sp>
        <p:nvSpPr>
          <p:cNvPr id="101" name="文本框 100"/>
          <p:cNvSpPr txBox="1"/>
          <p:nvPr/>
        </p:nvSpPr>
        <p:spPr>
          <a:xfrm>
            <a:off x="733425" y="717550"/>
            <a:ext cx="11033125" cy="46462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b="1">
                <a:solidFill>
                  <a:srgbClr val="33333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Shanghai Raylaser Intelligent Technology Co., Ltd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cs typeface="Helvetica" charset="0"/>
              </a:rPr>
              <a:t> is an international intelligent and automated laser cutting and welding solution provider for automobiles, aviation, medical care, electronics, metal processing, and 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other laser cutting and welding related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cs typeface="Helvetica" charset="0"/>
              </a:rPr>
              <a:t> industries.</a:t>
            </a:r>
            <a:r>
              <a:rPr lang="en-US" b="0">
                <a:solidFill>
                  <a:srgbClr val="333333"/>
                </a:solidFill>
                <a:latin typeface="Arial" panose="020B0604020202020204" pitchFamily="34" charset="0"/>
                <a:cs typeface="Helvetica" charset="0"/>
              </a:rPr>
              <a:t> </a:t>
            </a:r>
            <a:endParaRPr lang="en-US" b="0">
              <a:solidFill>
                <a:srgbClr val="333333"/>
              </a:solidFill>
              <a:latin typeface="Arial" panose="020B0604020202020204" pitchFamily="34" charset="0"/>
              <a:cs typeface="Helvetica" charset="0"/>
            </a:endParaRPr>
          </a:p>
          <a:p>
            <a:pPr indent="0"/>
            <a:endParaRPr lang="en-US" sz="900" b="0">
              <a:solidFill>
                <a:srgbClr val="333333"/>
              </a:solidFill>
              <a:latin typeface="Arial" panose="020B0604020202020204" pitchFamily="34" charset="0"/>
              <a:cs typeface="Helvetica" charset="0"/>
            </a:endParaRPr>
          </a:p>
          <a:p>
            <a:pPr indent="0"/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cs typeface="Helvetica" charset="0"/>
              </a:rPr>
              <a:t>With more than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17 years of experience in Laser Cutting, Laser Welding applications,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cs typeface="Helvetica" charset="0"/>
              </a:rPr>
              <a:t> 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our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cs typeface="Helvetica" charset="0"/>
              </a:rPr>
              <a:t> service 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cs typeface="Helvetica" charset="0"/>
              </a:rPr>
              <a:t>over 180 countries and regions. The global service provide customers with 24/7 timely 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expert consultancy, technical 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cs typeface="Helvetica" charset="0"/>
              </a:rPr>
              <a:t>support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and problem solving tips and techniques.</a:t>
            </a:r>
            <a:endParaRPr lang="en-US" sz="1600" b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/>
            <a:r>
              <a:rPr lang="en-US" sz="900" b="0">
                <a:solidFill>
                  <a:srgbClr val="33333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en-US" b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/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Main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cs typeface="Helvetica" charset="0"/>
              </a:rPr>
              <a:t> product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 line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cs typeface="Helvetica" charset="0"/>
              </a:rPr>
              <a:t> covering the 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laser 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cs typeface="Helvetica" charset="0"/>
              </a:rPr>
              <a:t>power range from 1.5kW to 60kW,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material processed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cs typeface="Helvetica" charset="0"/>
              </a:rPr>
              <a:t> including sheets, tubes, sheet-and-tube integrated laser cutting machines, laser welders, and automation devices.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Our products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cs typeface="Helvetica" charset="0"/>
              </a:rPr>
              <a:t> 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with comprehensive 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cs typeface="Helvetica" charset="0"/>
              </a:rPr>
              <a:t>configuration,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cs typeface="Helvetica" charset="0"/>
              </a:rPr>
              <a:t>speed, and precision, high-performance that lead the development of the industry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. Also the 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cs typeface="Helvetica" charset="0"/>
              </a:rPr>
              <a:t>economical machines with high quality, high performance, high security, and great experience.</a:t>
            </a:r>
            <a:endParaRPr lang="en-US" sz="1600" b="0">
              <a:solidFill>
                <a:srgbClr val="375623"/>
              </a:solidFill>
              <a:latin typeface="Arial" panose="020B0604020202020204" pitchFamily="34" charset="0"/>
              <a:ea typeface="微软雅黑" panose="020B0503020204020204" pitchFamily="34" charset="-122"/>
              <a:cs typeface="Helvetica" charset="0"/>
            </a:endParaRPr>
          </a:p>
          <a:p>
            <a:pPr indent="0"/>
            <a:r>
              <a:rPr lang="en-US" sz="900" b="0">
                <a:solidFill>
                  <a:srgbClr val="37562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" charset="0"/>
              </a:rPr>
              <a:t> </a:t>
            </a:r>
            <a:endParaRPr lang="en-US" sz="900" b="0">
              <a:solidFill>
                <a:srgbClr val="375623"/>
              </a:solidFill>
              <a:latin typeface="Arial" panose="020B0604020202020204" pitchFamily="34" charset="0"/>
              <a:ea typeface="微软雅黑" panose="020B0503020204020204" pitchFamily="34" charset="-122"/>
              <a:cs typeface="Helvetica" charset="0"/>
            </a:endParaRPr>
          </a:p>
          <a:p>
            <a:pPr indent="0"/>
            <a:r>
              <a:rPr lang="en-US" sz="1600" b="0">
                <a:solidFill>
                  <a:srgbClr val="375623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We Also offer OEM service for more than 40 manufactures worldwide.</a:t>
            </a:r>
            <a:endParaRPr lang="en-US" sz="1600" b="0">
              <a:solidFill>
                <a:srgbClr val="375623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indent="0"/>
            <a:endParaRPr lang="en-US" sz="900" b="0">
              <a:solidFill>
                <a:srgbClr val="37562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/>
            <a:r>
              <a:rPr lang="en-US" sz="1600" b="0">
                <a:solidFill>
                  <a:srgbClr val="37562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Welcome to Shanghai Raylaser for more OEE, TPM</a:t>
            </a:r>
            <a:r>
              <a:rPr lang="zh-CN" sz="1600" b="0">
                <a:solidFill>
                  <a:srgbClr val="37562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sz="1600" b="0">
                <a:solidFill>
                  <a:srgbClr val="37562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TQM and life circle solutions and services that matters t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o </a:t>
            </a:r>
            <a:r>
              <a:rPr lang="en-US" sz="1600" b="0">
                <a:solidFill>
                  <a:srgbClr val="333333"/>
                </a:solidFill>
                <a:latin typeface="Arial" panose="020B0604020202020204" pitchFamily="34" charset="0"/>
                <a:cs typeface="Helvetica" charset="0"/>
              </a:rPr>
              <a:t>raise productivity, increase cut edge quality and reduce operating costs.</a:t>
            </a:r>
            <a:endParaRPr lang="en-US" sz="1600" b="0">
              <a:solidFill>
                <a:srgbClr val="333333"/>
              </a:solidFill>
              <a:latin typeface="Arial" panose="020B0604020202020204" pitchFamily="34" charset="0"/>
              <a:cs typeface="Helvetica" charset="0"/>
            </a:endParaRPr>
          </a:p>
          <a:p>
            <a:pPr indent="0"/>
            <a:endParaRPr lang="en-US" altLang="en-US" sz="1600" b="0">
              <a:solidFill>
                <a:srgbClr val="333333"/>
              </a:solidFill>
              <a:latin typeface="Arial" panose="020B0604020202020204" pitchFamily="34" charset="0"/>
              <a:cs typeface="Helvetica" charset="0"/>
            </a:endParaRPr>
          </a:p>
          <a:p>
            <a:pPr indent="0"/>
            <a:r>
              <a:rPr lang="en-US" altLang="en-US" sz="1600" b="1">
                <a:solidFill>
                  <a:srgbClr val="333333"/>
                </a:solidFill>
                <a:latin typeface="Arial" panose="020B0604020202020204" pitchFamily="34" charset="0"/>
                <a:cs typeface="Helvetica" charset="0"/>
              </a:rPr>
              <a:t>1500W Laser Cutting Samples AS Following</a:t>
            </a:r>
            <a:endParaRPr lang="en-US" altLang="en-US" sz="1600" b="1">
              <a:solidFill>
                <a:srgbClr val="333333"/>
              </a:solidFill>
              <a:latin typeface="Arial" panose="020B0604020202020204" pitchFamily="34" charset="0"/>
              <a:cs typeface="Helvetica" charset="0"/>
            </a:endParaRPr>
          </a:p>
          <a:p>
            <a:pPr indent="0"/>
            <a:r>
              <a:rPr lang="en-US" altLang="en-US" sz="1600" b="0">
                <a:solidFill>
                  <a:srgbClr val="333333"/>
                </a:solidFill>
                <a:latin typeface="Arial" panose="020B0604020202020204" pitchFamily="34" charset="0"/>
                <a:cs typeface="Helvetica" charset="0"/>
              </a:rPr>
              <a:t>         1~6 Stainless Steel                       3~6 Copper                                   4~6 Copper                        4~10 Metal</a:t>
            </a:r>
            <a:endParaRPr lang="zh-CN" altLang="en-US" sz="1600" b="0">
              <a:solidFill>
                <a:srgbClr val="333333"/>
              </a:solidFill>
              <a:latin typeface="Arial" panose="020B0604020202020204" pitchFamily="34" charset="0"/>
              <a:cs typeface="Helvetica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81961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Focus on Laser Applications</a:t>
            </a:r>
            <a:endParaRPr lang="en-US" sz="4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/>
            <a:r>
              <a:rPr lang="en-US" sz="4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Create Value for Customers</a:t>
            </a:r>
            <a:endParaRPr lang="en-US" sz="4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518115" y="752528"/>
            <a:ext cx="867388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711485" y="1061270"/>
            <a:ext cx="74805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096000" y="1370012"/>
            <a:ext cx="6096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平行四边形 9"/>
          <p:cNvSpPr/>
          <p:nvPr/>
        </p:nvSpPr>
        <p:spPr>
          <a:xfrm>
            <a:off x="780701" y="1674248"/>
            <a:ext cx="3058658" cy="399404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972649" y="5130179"/>
            <a:ext cx="3421002" cy="484806"/>
            <a:chOff x="5972649" y="5130179"/>
            <a:chExt cx="3421002" cy="484806"/>
          </a:xfrm>
        </p:grpSpPr>
        <p:sp>
          <p:nvSpPr>
            <p:cNvPr id="24" name="任意多边形 23"/>
            <p:cNvSpPr/>
            <p:nvPr/>
          </p:nvSpPr>
          <p:spPr>
            <a:xfrm>
              <a:off x="9208610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9097029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8985444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8873859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8762274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8650689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8539104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8427519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8315934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8204349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8092764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7981179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7869594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7758009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7646424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7534839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7423254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7311669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7200084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7088499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6976914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6865329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6753744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6642159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6530574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6418989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6307404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6195819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6084234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5972649" y="5130179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105980" y="1369448"/>
            <a:ext cx="1106331" cy="254302"/>
            <a:chOff x="-115731" y="1766100"/>
            <a:chExt cx="1106331" cy="254302"/>
          </a:xfrm>
          <a:solidFill>
            <a:schemeClr val="accent1"/>
          </a:solidFill>
        </p:grpSpPr>
        <p:sp>
          <p:nvSpPr>
            <p:cNvPr id="54" name="任意多边形 53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8" name="Freeform: Shape 60"/>
          <p:cNvSpPr/>
          <p:nvPr/>
        </p:nvSpPr>
        <p:spPr bwMode="auto">
          <a:xfrm>
            <a:off x="9453698" y="5970946"/>
            <a:ext cx="387076" cy="387077"/>
          </a:xfrm>
          <a:custGeom>
            <a:avLst/>
            <a:gdLst>
              <a:gd name="T0" fmla="*/ 118 w 236"/>
              <a:gd name="T1" fmla="*/ 142 h 236"/>
              <a:gd name="T2" fmla="*/ 142 w 236"/>
              <a:gd name="T3" fmla="*/ 118 h 236"/>
              <a:gd name="T4" fmla="*/ 137 w 236"/>
              <a:gd name="T5" fmla="*/ 105 h 236"/>
              <a:gd name="T6" fmla="*/ 118 w 236"/>
              <a:gd name="T7" fmla="*/ 95 h 236"/>
              <a:gd name="T8" fmla="*/ 99 w 236"/>
              <a:gd name="T9" fmla="*/ 105 h 236"/>
              <a:gd name="T10" fmla="*/ 94 w 236"/>
              <a:gd name="T11" fmla="*/ 118 h 236"/>
              <a:gd name="T12" fmla="*/ 118 w 236"/>
              <a:gd name="T13" fmla="*/ 142 h 236"/>
              <a:gd name="T14" fmla="*/ 170 w 236"/>
              <a:gd name="T15" fmla="*/ 89 h 236"/>
              <a:gd name="T16" fmla="*/ 170 w 236"/>
              <a:gd name="T17" fmla="*/ 70 h 236"/>
              <a:gd name="T18" fmla="*/ 170 w 236"/>
              <a:gd name="T19" fmla="*/ 67 h 236"/>
              <a:gd name="T20" fmla="*/ 167 w 236"/>
              <a:gd name="T21" fmla="*/ 67 h 236"/>
              <a:gd name="T22" fmla="*/ 147 w 236"/>
              <a:gd name="T23" fmla="*/ 67 h 236"/>
              <a:gd name="T24" fmla="*/ 147 w 236"/>
              <a:gd name="T25" fmla="*/ 90 h 236"/>
              <a:gd name="T26" fmla="*/ 170 w 236"/>
              <a:gd name="T27" fmla="*/ 89 h 236"/>
              <a:gd name="T28" fmla="*/ 118 w 236"/>
              <a:gd name="T29" fmla="*/ 0 h 236"/>
              <a:gd name="T30" fmla="*/ 0 w 236"/>
              <a:gd name="T31" fmla="*/ 118 h 236"/>
              <a:gd name="T32" fmla="*/ 118 w 236"/>
              <a:gd name="T33" fmla="*/ 236 h 236"/>
              <a:gd name="T34" fmla="*/ 236 w 236"/>
              <a:gd name="T35" fmla="*/ 118 h 236"/>
              <a:gd name="T36" fmla="*/ 118 w 236"/>
              <a:gd name="T37" fmla="*/ 0 h 236"/>
              <a:gd name="T38" fmla="*/ 185 w 236"/>
              <a:gd name="T39" fmla="*/ 105 h 236"/>
              <a:gd name="T40" fmla="*/ 185 w 236"/>
              <a:gd name="T41" fmla="*/ 160 h 236"/>
              <a:gd name="T42" fmla="*/ 159 w 236"/>
              <a:gd name="T43" fmla="*/ 186 h 236"/>
              <a:gd name="T44" fmla="*/ 77 w 236"/>
              <a:gd name="T45" fmla="*/ 186 h 236"/>
              <a:gd name="T46" fmla="*/ 51 w 236"/>
              <a:gd name="T47" fmla="*/ 160 h 236"/>
              <a:gd name="T48" fmla="*/ 51 w 236"/>
              <a:gd name="T49" fmla="*/ 105 h 236"/>
              <a:gd name="T50" fmla="*/ 51 w 236"/>
              <a:gd name="T51" fmla="*/ 77 h 236"/>
              <a:gd name="T52" fmla="*/ 77 w 236"/>
              <a:gd name="T53" fmla="*/ 51 h 236"/>
              <a:gd name="T54" fmla="*/ 159 w 236"/>
              <a:gd name="T55" fmla="*/ 51 h 236"/>
              <a:gd name="T56" fmla="*/ 185 w 236"/>
              <a:gd name="T57" fmla="*/ 77 h 236"/>
              <a:gd name="T58" fmla="*/ 185 w 236"/>
              <a:gd name="T59" fmla="*/ 105 h 236"/>
              <a:gd name="T60" fmla="*/ 155 w 236"/>
              <a:gd name="T61" fmla="*/ 118 h 236"/>
              <a:gd name="T62" fmla="*/ 118 w 236"/>
              <a:gd name="T63" fmla="*/ 155 h 236"/>
              <a:gd name="T64" fmla="*/ 81 w 236"/>
              <a:gd name="T65" fmla="*/ 118 h 236"/>
              <a:gd name="T66" fmla="*/ 84 w 236"/>
              <a:gd name="T67" fmla="*/ 105 h 236"/>
              <a:gd name="T68" fmla="*/ 64 w 236"/>
              <a:gd name="T69" fmla="*/ 105 h 236"/>
              <a:gd name="T70" fmla="*/ 64 w 236"/>
              <a:gd name="T71" fmla="*/ 160 h 236"/>
              <a:gd name="T72" fmla="*/ 77 w 236"/>
              <a:gd name="T73" fmla="*/ 172 h 236"/>
              <a:gd name="T74" fmla="*/ 159 w 236"/>
              <a:gd name="T75" fmla="*/ 172 h 236"/>
              <a:gd name="T76" fmla="*/ 172 w 236"/>
              <a:gd name="T77" fmla="*/ 160 h 236"/>
              <a:gd name="T78" fmla="*/ 172 w 236"/>
              <a:gd name="T79" fmla="*/ 105 h 236"/>
              <a:gd name="T80" fmla="*/ 152 w 236"/>
              <a:gd name="T81" fmla="*/ 105 h 236"/>
              <a:gd name="T82" fmla="*/ 155 w 236"/>
              <a:gd name="T83" fmla="*/ 118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6" h="236">
                <a:moveTo>
                  <a:pt x="118" y="142"/>
                </a:moveTo>
                <a:cubicBezTo>
                  <a:pt x="131" y="142"/>
                  <a:pt x="142" y="131"/>
                  <a:pt x="142" y="118"/>
                </a:cubicBezTo>
                <a:cubicBezTo>
                  <a:pt x="142" y="113"/>
                  <a:pt x="140" y="108"/>
                  <a:pt x="137" y="105"/>
                </a:cubicBezTo>
                <a:cubicBezTo>
                  <a:pt x="133" y="99"/>
                  <a:pt x="126" y="95"/>
                  <a:pt x="118" y="95"/>
                </a:cubicBezTo>
                <a:cubicBezTo>
                  <a:pt x="110" y="95"/>
                  <a:pt x="103" y="99"/>
                  <a:pt x="99" y="105"/>
                </a:cubicBezTo>
                <a:cubicBezTo>
                  <a:pt x="96" y="108"/>
                  <a:pt x="94" y="113"/>
                  <a:pt x="94" y="118"/>
                </a:cubicBezTo>
                <a:cubicBezTo>
                  <a:pt x="94" y="131"/>
                  <a:pt x="105" y="142"/>
                  <a:pt x="118" y="142"/>
                </a:cubicBezTo>
                <a:close/>
                <a:moveTo>
                  <a:pt x="170" y="89"/>
                </a:moveTo>
                <a:cubicBezTo>
                  <a:pt x="170" y="70"/>
                  <a:pt x="170" y="70"/>
                  <a:pt x="170" y="70"/>
                </a:cubicBezTo>
                <a:cubicBezTo>
                  <a:pt x="170" y="67"/>
                  <a:pt x="170" y="67"/>
                  <a:pt x="170" y="67"/>
                </a:cubicBezTo>
                <a:cubicBezTo>
                  <a:pt x="167" y="67"/>
                  <a:pt x="167" y="67"/>
                  <a:pt x="167" y="67"/>
                </a:cubicBezTo>
                <a:cubicBezTo>
                  <a:pt x="147" y="67"/>
                  <a:pt x="147" y="67"/>
                  <a:pt x="147" y="67"/>
                </a:cubicBezTo>
                <a:cubicBezTo>
                  <a:pt x="147" y="90"/>
                  <a:pt x="147" y="90"/>
                  <a:pt x="147" y="90"/>
                </a:cubicBezTo>
                <a:lnTo>
                  <a:pt x="170" y="89"/>
                </a:ln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5" y="105"/>
                </a:moveTo>
                <a:cubicBezTo>
                  <a:pt x="185" y="160"/>
                  <a:pt x="185" y="160"/>
                  <a:pt x="185" y="160"/>
                </a:cubicBezTo>
                <a:cubicBezTo>
                  <a:pt x="185" y="174"/>
                  <a:pt x="173" y="186"/>
                  <a:pt x="159" y="186"/>
                </a:cubicBezTo>
                <a:cubicBezTo>
                  <a:pt x="77" y="186"/>
                  <a:pt x="77" y="186"/>
                  <a:pt x="77" y="186"/>
                </a:cubicBezTo>
                <a:cubicBezTo>
                  <a:pt x="62" y="186"/>
                  <a:pt x="51" y="174"/>
                  <a:pt x="51" y="160"/>
                </a:cubicBezTo>
                <a:cubicBezTo>
                  <a:pt x="51" y="105"/>
                  <a:pt x="51" y="105"/>
                  <a:pt x="51" y="105"/>
                </a:cubicBezTo>
                <a:cubicBezTo>
                  <a:pt x="51" y="77"/>
                  <a:pt x="51" y="77"/>
                  <a:pt x="51" y="77"/>
                </a:cubicBezTo>
                <a:cubicBezTo>
                  <a:pt x="51" y="63"/>
                  <a:pt x="62" y="51"/>
                  <a:pt x="77" y="51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73" y="51"/>
                  <a:pt x="185" y="63"/>
                  <a:pt x="185" y="77"/>
                </a:cubicBezTo>
                <a:lnTo>
                  <a:pt x="185" y="105"/>
                </a:lnTo>
                <a:close/>
                <a:moveTo>
                  <a:pt x="155" y="118"/>
                </a:moveTo>
                <a:cubicBezTo>
                  <a:pt x="155" y="139"/>
                  <a:pt x="138" y="155"/>
                  <a:pt x="118" y="155"/>
                </a:cubicBezTo>
                <a:cubicBezTo>
                  <a:pt x="98" y="155"/>
                  <a:pt x="81" y="139"/>
                  <a:pt x="81" y="118"/>
                </a:cubicBezTo>
                <a:cubicBezTo>
                  <a:pt x="81" y="114"/>
                  <a:pt x="82" y="109"/>
                  <a:pt x="84" y="105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4" y="160"/>
                  <a:pt x="64" y="160"/>
                  <a:pt x="64" y="160"/>
                </a:cubicBezTo>
                <a:cubicBezTo>
                  <a:pt x="64" y="167"/>
                  <a:pt x="70" y="172"/>
                  <a:pt x="77" y="172"/>
                </a:cubicBezTo>
                <a:cubicBezTo>
                  <a:pt x="159" y="172"/>
                  <a:pt x="159" y="172"/>
                  <a:pt x="159" y="172"/>
                </a:cubicBezTo>
                <a:cubicBezTo>
                  <a:pt x="166" y="172"/>
                  <a:pt x="172" y="167"/>
                  <a:pt x="172" y="160"/>
                </a:cubicBezTo>
                <a:cubicBezTo>
                  <a:pt x="172" y="105"/>
                  <a:pt x="172" y="105"/>
                  <a:pt x="172" y="105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4" y="109"/>
                  <a:pt x="155" y="114"/>
                  <a:pt x="155" y="1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79" name="Freeform: Shape 61"/>
          <p:cNvSpPr/>
          <p:nvPr/>
        </p:nvSpPr>
        <p:spPr bwMode="auto">
          <a:xfrm>
            <a:off x="10746340" y="5964287"/>
            <a:ext cx="400395" cy="400395"/>
          </a:xfrm>
          <a:custGeom>
            <a:avLst/>
            <a:gdLst>
              <a:gd name="T0" fmla="*/ 119 w 236"/>
              <a:gd name="T1" fmla="*/ 123 h 236"/>
              <a:gd name="T2" fmla="*/ 111 w 236"/>
              <a:gd name="T3" fmla="*/ 131 h 236"/>
              <a:gd name="T4" fmla="*/ 115 w 236"/>
              <a:gd name="T5" fmla="*/ 138 h 236"/>
              <a:gd name="T6" fmla="*/ 115 w 236"/>
              <a:gd name="T7" fmla="*/ 150 h 236"/>
              <a:gd name="T8" fmla="*/ 118 w 236"/>
              <a:gd name="T9" fmla="*/ 154 h 236"/>
              <a:gd name="T10" fmla="*/ 119 w 236"/>
              <a:gd name="T11" fmla="*/ 154 h 236"/>
              <a:gd name="T12" fmla="*/ 122 w 236"/>
              <a:gd name="T13" fmla="*/ 150 h 236"/>
              <a:gd name="T14" fmla="*/ 122 w 236"/>
              <a:gd name="T15" fmla="*/ 138 h 236"/>
              <a:gd name="T16" fmla="*/ 126 w 236"/>
              <a:gd name="T17" fmla="*/ 131 h 236"/>
              <a:gd name="T18" fmla="*/ 119 w 236"/>
              <a:gd name="T19" fmla="*/ 123 h 236"/>
              <a:gd name="T20" fmla="*/ 119 w 236"/>
              <a:gd name="T21" fmla="*/ 66 h 236"/>
              <a:gd name="T22" fmla="*/ 100 w 236"/>
              <a:gd name="T23" fmla="*/ 84 h 236"/>
              <a:gd name="T24" fmla="*/ 100 w 236"/>
              <a:gd name="T25" fmla="*/ 102 h 236"/>
              <a:gd name="T26" fmla="*/ 137 w 236"/>
              <a:gd name="T27" fmla="*/ 102 h 236"/>
              <a:gd name="T28" fmla="*/ 137 w 236"/>
              <a:gd name="T29" fmla="*/ 84 h 236"/>
              <a:gd name="T30" fmla="*/ 119 w 236"/>
              <a:gd name="T31" fmla="*/ 66 h 236"/>
              <a:gd name="T32" fmla="*/ 118 w 236"/>
              <a:gd name="T33" fmla="*/ 0 h 236"/>
              <a:gd name="T34" fmla="*/ 0 w 236"/>
              <a:gd name="T35" fmla="*/ 118 h 236"/>
              <a:gd name="T36" fmla="*/ 118 w 236"/>
              <a:gd name="T37" fmla="*/ 236 h 236"/>
              <a:gd name="T38" fmla="*/ 236 w 236"/>
              <a:gd name="T39" fmla="*/ 118 h 236"/>
              <a:gd name="T40" fmla="*/ 118 w 236"/>
              <a:gd name="T41" fmla="*/ 0 h 236"/>
              <a:gd name="T42" fmla="*/ 164 w 236"/>
              <a:gd name="T43" fmla="*/ 161 h 236"/>
              <a:gd name="T44" fmla="*/ 149 w 236"/>
              <a:gd name="T45" fmla="*/ 176 h 236"/>
              <a:gd name="T46" fmla="*/ 88 w 236"/>
              <a:gd name="T47" fmla="*/ 176 h 236"/>
              <a:gd name="T48" fmla="*/ 73 w 236"/>
              <a:gd name="T49" fmla="*/ 161 h 236"/>
              <a:gd name="T50" fmla="*/ 73 w 236"/>
              <a:gd name="T51" fmla="*/ 105 h 236"/>
              <a:gd name="T52" fmla="*/ 76 w 236"/>
              <a:gd name="T53" fmla="*/ 102 h 236"/>
              <a:gd name="T54" fmla="*/ 86 w 236"/>
              <a:gd name="T55" fmla="*/ 102 h 236"/>
              <a:gd name="T56" fmla="*/ 86 w 236"/>
              <a:gd name="T57" fmla="*/ 84 h 236"/>
              <a:gd name="T58" fmla="*/ 118 w 236"/>
              <a:gd name="T59" fmla="*/ 51 h 236"/>
              <a:gd name="T60" fmla="*/ 119 w 236"/>
              <a:gd name="T61" fmla="*/ 51 h 236"/>
              <a:gd name="T62" fmla="*/ 152 w 236"/>
              <a:gd name="T63" fmla="*/ 84 h 236"/>
              <a:gd name="T64" fmla="*/ 152 w 236"/>
              <a:gd name="T65" fmla="*/ 102 h 236"/>
              <a:gd name="T66" fmla="*/ 161 w 236"/>
              <a:gd name="T67" fmla="*/ 102 h 236"/>
              <a:gd name="T68" fmla="*/ 164 w 236"/>
              <a:gd name="T69" fmla="*/ 105 h 236"/>
              <a:gd name="T70" fmla="*/ 164 w 236"/>
              <a:gd name="T71" fmla="*/ 16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36" h="236">
                <a:moveTo>
                  <a:pt x="119" y="123"/>
                </a:moveTo>
                <a:cubicBezTo>
                  <a:pt x="114" y="123"/>
                  <a:pt x="111" y="127"/>
                  <a:pt x="111" y="131"/>
                </a:cubicBezTo>
                <a:cubicBezTo>
                  <a:pt x="111" y="134"/>
                  <a:pt x="112" y="136"/>
                  <a:pt x="115" y="138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5" y="152"/>
                  <a:pt x="116" y="154"/>
                  <a:pt x="118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1" y="154"/>
                  <a:pt x="122" y="152"/>
                  <a:pt x="122" y="150"/>
                </a:cubicBezTo>
                <a:cubicBezTo>
                  <a:pt x="122" y="138"/>
                  <a:pt x="122" y="138"/>
                  <a:pt x="122" y="138"/>
                </a:cubicBezTo>
                <a:cubicBezTo>
                  <a:pt x="125" y="136"/>
                  <a:pt x="126" y="134"/>
                  <a:pt x="126" y="131"/>
                </a:cubicBezTo>
                <a:cubicBezTo>
                  <a:pt x="126" y="126"/>
                  <a:pt x="123" y="123"/>
                  <a:pt x="119" y="123"/>
                </a:cubicBezTo>
                <a:close/>
                <a:moveTo>
                  <a:pt x="119" y="66"/>
                </a:moveTo>
                <a:cubicBezTo>
                  <a:pt x="108" y="66"/>
                  <a:pt x="100" y="74"/>
                  <a:pt x="100" y="84"/>
                </a:cubicBezTo>
                <a:cubicBezTo>
                  <a:pt x="100" y="102"/>
                  <a:pt x="100" y="102"/>
                  <a:pt x="100" y="102"/>
                </a:cubicBezTo>
                <a:cubicBezTo>
                  <a:pt x="137" y="102"/>
                  <a:pt x="137" y="102"/>
                  <a:pt x="137" y="102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7" y="74"/>
                  <a:pt x="129" y="66"/>
                  <a:pt x="119" y="66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64" y="161"/>
                </a:moveTo>
                <a:cubicBezTo>
                  <a:pt x="164" y="169"/>
                  <a:pt x="157" y="176"/>
                  <a:pt x="149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0" y="176"/>
                  <a:pt x="73" y="169"/>
                  <a:pt x="73" y="161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3" y="103"/>
                  <a:pt x="74" y="102"/>
                  <a:pt x="7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66"/>
                  <a:pt x="100" y="52"/>
                  <a:pt x="118" y="51"/>
                </a:cubicBezTo>
                <a:cubicBezTo>
                  <a:pt x="119" y="51"/>
                  <a:pt x="119" y="51"/>
                  <a:pt x="119" y="51"/>
                </a:cubicBezTo>
                <a:cubicBezTo>
                  <a:pt x="137" y="52"/>
                  <a:pt x="152" y="66"/>
                  <a:pt x="152" y="84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63" y="102"/>
                  <a:pt x="164" y="103"/>
                  <a:pt x="164" y="105"/>
                </a:cubicBezTo>
                <a:lnTo>
                  <a:pt x="164" y="1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80" name="Freeform: Shape 62"/>
          <p:cNvSpPr/>
          <p:nvPr/>
        </p:nvSpPr>
        <p:spPr bwMode="auto">
          <a:xfrm>
            <a:off x="10093360" y="5964287"/>
            <a:ext cx="400395" cy="400395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76" name="灯片编号占位符 6"/>
          <p:cNvSpPr>
            <a:spLocks noGrp="1"/>
          </p:cNvSpPr>
          <p:nvPr/>
        </p:nvSpPr>
        <p:spPr>
          <a:xfrm>
            <a:off x="5143500" y="6534785"/>
            <a:ext cx="1905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  </a:t>
            </a:r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fld id="{A4092F5C-85EE-442E-913C-64BD8A6772C4}" type="slidenum">
              <a:rPr lang="en-US" altLang="zh-CN" sz="1050" spc="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r>
              <a:rPr lang="zh-CN" altLang="en-US" sz="1050" spc="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zh-CN" altLang="en-US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en-US" altLang="zh-CN" sz="105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logo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925" y="405130"/>
            <a:ext cx="1920240" cy="6953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719695" y="6403340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 sz="1200"/>
              <a:t>www.ray-laser.com</a:t>
            </a:r>
            <a:endParaRPr lang="en-US" altLang="zh-CN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0" grpId="0" bldLvl="0" animBg="1"/>
      <p:bldP spid="13" grpId="0" animBg="1"/>
      <p:bldP spid="14" grpId="0" animBg="1"/>
      <p:bldP spid="15" grpId="0" animBg="1"/>
      <p:bldP spid="16" grpId="0" animBg="1"/>
      <p:bldP spid="78" grpId="0" animBg="1"/>
      <p:bldP spid="79" grpId="0" animBg="1"/>
      <p:bldP spid="80" grpId="0" animBg="1"/>
    </p:bld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TABLE_ENDDRAG_ORIGIN_RECT" val="442*382"/>
  <p:tag name="TABLE_ENDDRAG_RECT" val="480*100*442*382"/>
</p:tagLst>
</file>

<file path=ppt/tags/tag3.xml><?xml version="1.0" encoding="utf-8"?>
<p:tagLst xmlns:p="http://schemas.openxmlformats.org/presentationml/2006/main">
  <p:tag name="TABLE_ENDDRAG_ORIGIN_RECT" val="864*331"/>
  <p:tag name="TABLE_ENDDRAG_RECT" val="57*75*864*331"/>
</p:tagLst>
</file>

<file path=ppt/tags/tag4.xml><?xml version="1.0" encoding="utf-8"?>
<p:tagLst xmlns:p="http://schemas.openxmlformats.org/presentationml/2006/main">
  <p:tag name="COMMONDATA" val="eyJoZGlkIjoiZTRlY2JhZTAwOWI0NjBlOWMxY2VlZTY1NTRlNjRjMWIifQ=="/>
  <p:tag name="commondata" val="eyJoZGlkIjoiZjg5OWQ3ODkxOTNiMjhjYzJmMDFiYWNjODBkZTI5NDQifQ=="/>
  <p:tag name="resource_record_key" val="{&quot;29&quot;:[20435158]}"/>
</p:tagLst>
</file>

<file path=ppt/theme/theme1.xml><?xml version="1.0" encoding="utf-8"?>
<a:theme xmlns:a="http://schemas.openxmlformats.org/drawingml/2006/main" name="第一PPT，www.1ppt.com">
  <a:themeElements>
    <a:clrScheme name="自定义 38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C200"/>
      </a:accent1>
      <a:accent2>
        <a:srgbClr val="323F4F"/>
      </a:accent2>
      <a:accent3>
        <a:srgbClr val="FFC200"/>
      </a:accent3>
      <a:accent4>
        <a:srgbClr val="323F4F"/>
      </a:accent4>
      <a:accent5>
        <a:srgbClr val="FFC200"/>
      </a:accent5>
      <a:accent6>
        <a:srgbClr val="323F4F"/>
      </a:accent6>
      <a:hlink>
        <a:srgbClr val="FFC200"/>
      </a:hlink>
      <a:folHlink>
        <a:srgbClr val="FFFFF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0</TotalTime>
  <Words>14134</Words>
  <Application>WPS 演示</Application>
  <PresentationFormat>自定义</PresentationFormat>
  <Paragraphs>1483</Paragraphs>
  <Slides>25</Slides>
  <Notes>36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1" baseType="lpstr">
      <vt:lpstr>Arial</vt:lpstr>
      <vt:lpstr>宋体</vt:lpstr>
      <vt:lpstr>Wingdings</vt:lpstr>
      <vt:lpstr>Calibri</vt:lpstr>
      <vt:lpstr>Wingdings 2</vt:lpstr>
      <vt:lpstr>Calibri</vt:lpstr>
      <vt:lpstr>幼圆</vt:lpstr>
      <vt:lpstr>微软雅黑</vt:lpstr>
      <vt:lpstr>Century Gothic</vt:lpstr>
      <vt:lpstr>Wingdings</vt:lpstr>
      <vt:lpstr>黑体</vt:lpstr>
      <vt:lpstr>Arial</vt:lpstr>
      <vt:lpstr>Arial Unicode MS</vt:lpstr>
      <vt:lpstr>等线</vt:lpstr>
      <vt:lpstr>Helvetica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通用商务</dc:title>
  <dc:creator>第一PPT</dc:creator>
  <cp:keywords>www.1ppt.com</cp:keywords>
  <dc:description>第一PPT，www.1ppt.com</dc:description>
  <cp:lastModifiedBy>月月鸟飞</cp:lastModifiedBy>
  <cp:revision>2153</cp:revision>
  <dcterms:created xsi:type="dcterms:W3CDTF">2017-08-18T03:02:00Z</dcterms:created>
  <dcterms:modified xsi:type="dcterms:W3CDTF">2024-05-28T03:40:31Z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2052-12.1.0.16929</vt:lpwstr>
  </property>
  <property fmtid="{D5CDD505-2E9C-101B-9397-08002B2CF9AE}" pid="3" name="KSORubyTemplateID">
    <vt:lpwstr>2</vt:lpwstr>
  </property>
  <property fmtid="{D5CDD505-2E9C-101B-9397-08002B2CF9AE}" pid="4" name="ICV">
    <vt:lpwstr>63E9AF11BFBB4FD789DDD06122961C64_13</vt:lpwstr>
  </property>
</Properties>
</file>